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slides/slide62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slides/slide47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8.xml" ContentType="application/vnd.openxmlformats-officedocument.presentationml.slide+xml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67"/>
  </p:notesMasterIdLst>
  <p:handoutMasterIdLst>
    <p:handoutMasterId r:id="rId68"/>
  </p:handoutMasterIdLst>
  <p:sldIdLst>
    <p:sldId id="266" r:id="rId5"/>
    <p:sldId id="283" r:id="rId6"/>
    <p:sldId id="282" r:id="rId7"/>
    <p:sldId id="267" r:id="rId8"/>
    <p:sldId id="289" r:id="rId9"/>
    <p:sldId id="286" r:id="rId10"/>
    <p:sldId id="288" r:id="rId11"/>
    <p:sldId id="291" r:id="rId12"/>
    <p:sldId id="293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94" r:id="rId22"/>
    <p:sldId id="298" r:id="rId23"/>
    <p:sldId id="299" r:id="rId24"/>
    <p:sldId id="300" r:id="rId25"/>
    <p:sldId id="301" r:id="rId26"/>
    <p:sldId id="302" r:id="rId27"/>
    <p:sldId id="304" r:id="rId28"/>
    <p:sldId id="305" r:id="rId29"/>
    <p:sldId id="306" r:id="rId30"/>
    <p:sldId id="308" r:id="rId31"/>
    <p:sldId id="309" r:id="rId32"/>
    <p:sldId id="310" r:id="rId33"/>
    <p:sldId id="311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34" r:id="rId46"/>
    <p:sldId id="336" r:id="rId47"/>
    <p:sldId id="338" r:id="rId48"/>
    <p:sldId id="339" r:id="rId49"/>
    <p:sldId id="340" r:id="rId50"/>
    <p:sldId id="342" r:id="rId51"/>
    <p:sldId id="352" r:id="rId52"/>
    <p:sldId id="344" r:id="rId53"/>
    <p:sldId id="353" r:id="rId54"/>
    <p:sldId id="354" r:id="rId55"/>
    <p:sldId id="345" r:id="rId56"/>
    <p:sldId id="355" r:id="rId57"/>
    <p:sldId id="356" r:id="rId58"/>
    <p:sldId id="358" r:id="rId59"/>
    <p:sldId id="347" r:id="rId60"/>
    <p:sldId id="348" r:id="rId61"/>
    <p:sldId id="349" r:id="rId62"/>
    <p:sldId id="350" r:id="rId63"/>
    <p:sldId id="359" r:id="rId64"/>
    <p:sldId id="360" r:id="rId65"/>
    <p:sldId id="361" r:id="rId66"/>
  </p:sldIdLst>
  <p:sldSz cx="9144000" cy="6858000" type="screen4x3"/>
  <p:notesSz cx="9236075" cy="6858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FF3300"/>
    <a:srgbClr val="FF6600"/>
    <a:srgbClr val="FF9966"/>
    <a:srgbClr val="FFCC00"/>
    <a:srgbClr val="3366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1314" autoAdjust="0"/>
  </p:normalViewPr>
  <p:slideViewPr>
    <p:cSldViewPr snapToGrid="0">
      <p:cViewPr>
        <p:scale>
          <a:sx n="90" d="100"/>
          <a:sy n="90" d="100"/>
        </p:scale>
        <p:origin x="-510" y="-438"/>
      </p:cViewPr>
      <p:guideLst>
        <p:guide orient="horz" pos="3976"/>
        <p:guide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customXml" Target="../customXml/item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lpha%20mod%20for%20naam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lpha%20mod%20for%20naam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lpha%20mod%20for%20naama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5.4929899387576551E-2"/>
                  <c:y val="4.53080344123651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troponin&gt;3</a:t>
                    </a:r>
                  </a:p>
                  <a:p>
                    <a:r>
                      <a:rPr lang="en-US" b="1" dirty="0" smtClean="0"/>
                      <a:t>UNL</a:t>
                    </a:r>
                    <a:r>
                      <a:rPr lang="en-US" b="1" dirty="0"/>
                      <a:t>
18%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2"/>
                        </a:solidFill>
                      </a:rPr>
                      <a:t>troponin&lt;3 UNL
82%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גיליון2!$EF$44:$EG$44</c:f>
              <c:strCache>
                <c:ptCount val="2"/>
                <c:pt idx="0">
                  <c:v>troponin&gt;3UNL</c:v>
                </c:pt>
                <c:pt idx="1">
                  <c:v>troponin&lt;3 UNL</c:v>
                </c:pt>
              </c:strCache>
            </c:strRef>
          </c:cat>
          <c:val>
            <c:numRef>
              <c:f>גיליון2!$EF$45:$EG$45</c:f>
              <c:numCache>
                <c:formatCode>General</c:formatCode>
                <c:ptCount val="2"/>
                <c:pt idx="0">
                  <c:v>7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PPMI GROUP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/>
                        </a:solidFill>
                      </a:rPr>
                      <a:t>RCA
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גיליון2!$U$82:$Y$82</c:f>
              <c:strCache>
                <c:ptCount val="5"/>
                <c:pt idx="0">
                  <c:v>Graft</c:v>
                </c:pt>
                <c:pt idx="1">
                  <c:v>RCA</c:v>
                </c:pt>
                <c:pt idx="2">
                  <c:v>LCX</c:v>
                </c:pt>
                <c:pt idx="3">
                  <c:v>LAD</c:v>
                </c:pt>
                <c:pt idx="4">
                  <c:v>LMCA</c:v>
                </c:pt>
              </c:strCache>
            </c:strRef>
          </c:cat>
          <c:val>
            <c:numRef>
              <c:f>גיליון2!$U$83:$Y$83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NO PPMI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/>
                        </a:solidFill>
                      </a:rPr>
                      <a:t>RCA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גיליון2!$AC$82:$AG$82</c:f>
              <c:strCache>
                <c:ptCount val="5"/>
                <c:pt idx="0">
                  <c:v>Graft</c:v>
                </c:pt>
                <c:pt idx="1">
                  <c:v>RCA</c:v>
                </c:pt>
                <c:pt idx="2">
                  <c:v>LCX</c:v>
                </c:pt>
                <c:pt idx="3">
                  <c:v>LAD</c:v>
                </c:pt>
                <c:pt idx="4">
                  <c:v>LMCA</c:v>
                </c:pt>
              </c:strCache>
            </c:strRef>
          </c:cat>
          <c:val>
            <c:numRef>
              <c:f>גיליון2!$AC$83:$AG$83</c:f>
              <c:numCache>
                <c:formatCode>General</c:formatCode>
                <c:ptCount val="5"/>
                <c:pt idx="0">
                  <c:v>1</c:v>
                </c:pt>
                <c:pt idx="1">
                  <c:v>12</c:v>
                </c:pt>
                <c:pt idx="2">
                  <c:v>12</c:v>
                </c:pt>
                <c:pt idx="3">
                  <c:v>14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99" name="Rectangle 1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1600" name="Rectangle 1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3988" y="0"/>
            <a:ext cx="400208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1601" name="Rectangle 1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07163"/>
            <a:ext cx="4002088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1602" name="Rectangle 1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3988" y="6507163"/>
            <a:ext cx="400208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7BAE7AF-DACA-4789-B680-0A2661C30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0" y="161925"/>
            <a:ext cx="7708900" cy="578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79" name="Rectangle 2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4800" y="6019800"/>
            <a:ext cx="86233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</p:txBody>
      </p:sp>
      <p:sp>
        <p:nvSpPr>
          <p:cNvPr id="45080" name="Rectangle 2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04800" y="6362700"/>
            <a:ext cx="86106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tabLst>
                <a:tab pos="2286000" algn="l"/>
                <a:tab pos="5026025" algn="l"/>
                <a:tab pos="7312025" algn="l"/>
              </a:tabLst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CPXXXXXXX	XXXXX, X	XX	XX-XX-XXXX</a:t>
            </a:r>
          </a:p>
        </p:txBody>
      </p:sp>
    </p:spTree>
    <p:extLst>
      <p:ext uri="{BB962C8B-B14F-4D97-AF65-F5344CB8AC3E}">
        <p14:creationId xmlns:p14="http://schemas.microsoft.com/office/powerpoint/2010/main" val="27180555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4"/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he-IL" smtClean="0"/>
              <a:t>CPXXXXXXX	XXXXX, X	XX	XX-XX-XXXX</a:t>
            </a: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157163"/>
            <a:ext cx="7467600" cy="56007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826125"/>
            <a:ext cx="8497887" cy="29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4"/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he-IL" smtClean="0"/>
              <a:t>CPXXXXXXX	XXXXX, X	XX	XX-XX-XXXX</a:t>
            </a:r>
          </a:p>
        </p:txBody>
      </p:sp>
      <p:sp>
        <p:nvSpPr>
          <p:cNvPr id="1136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5163" y="95250"/>
            <a:ext cx="7907337" cy="5930900"/>
          </a:xfrm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4"/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he-IL" smtClean="0"/>
              <a:t>CPXXXXXXX	XXXXX, X	XX	XX-XX-XXXX</a:t>
            </a:r>
          </a:p>
        </p:txBody>
      </p:sp>
      <p:sp>
        <p:nvSpPr>
          <p:cNvPr id="11469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5163" y="95250"/>
            <a:ext cx="7907337" cy="5930900"/>
          </a:xfrm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4"/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he-IL" smtClean="0"/>
              <a:t>CPXXXXXXX	XXXXX, X	XX	XX-XX-XXXX</a:t>
            </a:r>
          </a:p>
        </p:txBody>
      </p:sp>
      <p:sp>
        <p:nvSpPr>
          <p:cNvPr id="11571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5163" y="95250"/>
            <a:ext cx="7907337" cy="5930900"/>
          </a:xfrm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4"/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he-IL" smtClean="0"/>
              <a:t>CPXXXXXXX	XXXXX, X	XX	XX-XX-XXXX</a:t>
            </a: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157163"/>
            <a:ext cx="7467600" cy="56007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826125"/>
            <a:ext cx="8497887" cy="29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4"/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he-IL" smtClean="0"/>
              <a:t>CPXXXXXXX	XXXXX, X	XX	XX-XX-XXXX</a:t>
            </a: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157163"/>
            <a:ext cx="7467600" cy="56007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826125"/>
            <a:ext cx="8497887" cy="29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58825" y="161925"/>
            <a:ext cx="7715250" cy="5788025"/>
          </a:xfrm>
          <a:ln/>
        </p:spPr>
      </p:sp>
      <p:sp>
        <p:nvSpPr>
          <p:cNvPr id="1064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>
              <a:latin typeface="Times" pitchFamily="18" charset="0"/>
            </a:endParaRPr>
          </a:p>
        </p:txBody>
      </p:sp>
      <p:sp>
        <p:nvSpPr>
          <p:cNvPr id="112644" name="מציין מיקום של כותרת תחתונה 3"/>
          <p:cNvSpPr>
            <a:spLocks noGrp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he-IL" smtClean="0"/>
              <a:t>CPXXXXXXX	XXXXX, X	XX	XX-XX-XXXX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58825" y="161925"/>
            <a:ext cx="7715250" cy="5788025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6019800"/>
            <a:ext cx="8623300" cy="144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he-IL" b="1" smtClean="0">
                <a:latin typeface="Arial" pitchFamily="34" charset="0"/>
              </a:rPr>
              <a:t>Figure 1 </a:t>
            </a:r>
            <a:r>
              <a:rPr lang="en-US" altLang="he-IL" smtClean="0">
                <a:latin typeface="Arial" pitchFamily="34" charset="0"/>
              </a:rPr>
              <a:t>Mortality in patients with and without peri-procedural myocardial infarction using pre-specified definition. Kaplan–Meier survival curves show observed mortality rates for patients with and without peri-procedural myocardial infarction (MI) using original definition of myocardial infarction (CK-MB &gt;3× UNL), which was pre-specified in each study protocol. P-value was calculated by the log-rank test. CK-MB, creatine kinase-MB; ULN, upper limit of normal.
</a:t>
            </a:r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5232400" y="6513513"/>
            <a:ext cx="40020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A4CB1-3FDF-4843-98E7-CD4962CBD8DC}" type="slidenum">
              <a:rPr lang="en-US" altLang="he-IL" sz="12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he-IL" sz="120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58825" y="161925"/>
            <a:ext cx="7715250" cy="5788025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xfrm>
            <a:off x="304800" y="6019800"/>
            <a:ext cx="8623300" cy="144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he-IL" b="1" smtClean="0">
                <a:latin typeface="Arial" pitchFamily="34" charset="0"/>
              </a:rPr>
              <a:t>Figure 2 </a:t>
            </a:r>
            <a:r>
              <a:rPr lang="en-US" altLang="he-IL" smtClean="0">
                <a:latin typeface="Arial" pitchFamily="34" charset="0"/>
              </a:rPr>
              <a:t>Mortality in patients with and without peri-procedural myocardial infarction using alternative definition. Kaplan–Meier survival curves show observed mortality rates for patients with and without peri-procedural myocardial infarction (MI) using alternative definition (CK-MB &gt;5× UNL), which was defined post hoc. P-value was calculated using the log-rank test. CK-MB, creatine kinase-MB; ULN, upper limit of normal.
</a:t>
            </a:r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5232400" y="6513513"/>
            <a:ext cx="40020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E5435D-4A65-4D61-9C56-827BBD0FA869}" type="slidenum">
              <a:rPr lang="en-US" altLang="he-IL" sz="12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he-IL" sz="120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4"/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he-IL" smtClean="0"/>
              <a:t>CPXXXXXXX	XXXXX, X	XX	XX-XX-XXXX</a:t>
            </a: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157163"/>
            <a:ext cx="7467600" cy="56007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826125"/>
            <a:ext cx="8497887" cy="29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4"/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he-IL" smtClean="0"/>
              <a:t>CPXXXXXXX	XXXXX, X	XX	XX-XX-XXXX</a:t>
            </a: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157163"/>
            <a:ext cx="7467600" cy="56007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826125"/>
            <a:ext cx="8497887" cy="29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4"/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he-IL" smtClean="0"/>
              <a:t>CPXXXXXXX	XXXXX, X	XX	XX-XX-XXXX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157163"/>
            <a:ext cx="7467600" cy="56007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826125"/>
            <a:ext cx="8497887" cy="29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4"/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he-IL" smtClean="0"/>
              <a:t>CPXXXXXXX	XXXXX, X	XX	XX-XX-XXXX</a:t>
            </a:r>
          </a:p>
        </p:txBody>
      </p:sp>
      <p:sp>
        <p:nvSpPr>
          <p:cNvPr id="11264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5163" y="95250"/>
            <a:ext cx="7907337" cy="5930900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MC-G214 150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>
            <a:noFill/>
          </a:ln>
          <a:effectLst>
            <a:outerShdw dist="22" dir="128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48200"/>
            <a:ext cx="7769225" cy="1371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  <a:extLst/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4719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738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3513" y="457200"/>
            <a:ext cx="1941512" cy="594518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5313" cy="594518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972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1800" b="0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08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208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A5947D2-0F97-4AD0-819C-240E26BBB21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184DFE-68DF-4C92-9B16-1F7BA7D1E1F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9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E4BB3D3-2F78-4E00-8A81-94E1FDDB0C2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7726CB-F883-4A57-9F9E-BC551935C29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6F4D658-CD13-4C02-8A27-BA21A64D30D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8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A02A270-8168-4091-972B-CE234FAE1AE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64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38CA6-5819-4B27-A9D2-690A22435C8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5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C88A6-9781-46AB-98A2-EA3531E1E6D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1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987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8CC7DE-3AEB-4B35-8169-CAAFA8C4705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1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D86EC1D-A0A4-40A8-8317-F6890DD9442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9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C77B571-AB6E-4BCF-8B76-C598FDE4BDE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50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1800" b="0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08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208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E73FBB-6E4F-47E3-B3AB-F759891D283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62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422331-0716-4796-9068-FCAE6AEBAFE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9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B885DE-0644-4EAA-82DD-923E0C05F7A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5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9EDC949-EA7D-46F6-A93D-E8131531E0A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54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A17D90-6AAA-4763-8B6D-94304D0795E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92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18899A2-F8A2-405D-9219-2FB47D9D86C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6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206C53A-4AAD-47F1-8AD3-AA3A25F6DAC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5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578382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95ABED2-E06C-460D-8D52-46E698186F7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82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8433E8-057F-4A41-A22C-F40C61E0C9A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52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998222-AA9F-4A7A-A73D-821235CF03F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62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A093AD-29EB-4920-BC75-0359B2C423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74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1800" b="0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08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208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2E30C22-1D8A-4D5E-BE3D-74FF4993D2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31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DBF377-A500-4F0F-9547-607786C5111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05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4646300-7561-4427-B8F8-B0872067CF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76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5D784B-F998-4FA0-AEE3-ADB359481CD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57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D7BACB3-05BD-41EB-AF57-96F9CC05396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69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262DE7-F6A4-4FE3-AD68-799C16A7C95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9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739900"/>
            <a:ext cx="3808413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739900"/>
            <a:ext cx="3808412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394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850E52-EC43-4FE9-A34D-87B42F0DDFC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39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3305DE-5438-4863-ADFF-D88A2F59342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5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E080EF9-6822-40CC-B57F-2C7DA11D6A1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42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197B80B-D855-4ADF-8D2A-2B959E9611D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3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92008F5-7537-4B8B-913B-09DDCF25619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5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45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780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1130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7779304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9778037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69225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39900"/>
            <a:ext cx="7769225" cy="4662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55" descr="MC-G214 150"/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>
            <a:noFill/>
          </a:ln>
          <a:effectLst>
            <a:outerShdw dist="22" dir="128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98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82575" indent="-2825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71500" indent="-1143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25525" indent="31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487488" indent="111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41513" indent="15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98713" indent="15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55913" indent="15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13113" indent="15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770313" indent="15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b="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 b="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B30FBB2-9C4B-43E2-9207-B34E3036179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98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198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198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98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</p:grpSp>
        <p:sp>
          <p:nvSpPr>
            <p:cNvPr id="1198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1800" b="0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98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1198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 b="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b="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 b="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986C8E-8171-45AD-8055-75BB6107E15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98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198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198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98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</p:grpSp>
        <p:sp>
          <p:nvSpPr>
            <p:cNvPr id="1198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1800" b="0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98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1198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 b="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b="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 b="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A115AB7-CCFD-4818-BE44-E310157DA9A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98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198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1198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98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1800" b="0">
                  <a:solidFill>
                    <a:srgbClr val="FFFFFF"/>
                  </a:solidFill>
                  <a:latin typeface="Garamond" pitchFamily="18" charset="0"/>
                  <a:cs typeface="+mn-cs"/>
                </a:endParaRPr>
              </a:p>
            </p:txBody>
          </p:sp>
        </p:grpSp>
        <p:sp>
          <p:nvSpPr>
            <p:cNvPr id="1198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1800" b="0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98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1198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 b="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c.org/content/vol282/issue26/cover.s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c.org/content/vol282/issue26/cover.s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hyperlink" Target="http://www.nature.com/nr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bloodjournal.hematologylibrary.org/current.dtl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bloodjournal.hematologylibrary.org/current.dtl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bloodjournal.hematologylibrary.org/current.dtl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ww.ncbi.nlm.nih.gov/pmc/articles/PMC4338695/table/tbl01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journals.elsevierhealth.com/periodicals/ymva/current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png"/><Relationship Id="rId4" Type="http://schemas.openxmlformats.org/officeDocument/2006/relationships/hyperlink" Target="http://journals.elsevierhealth.com/periodicals/ymva/hom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jbc.org/content/vol282/issue26/cover.shtml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elsevierhealth.com/periodicals/ymai/current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8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9938" y="914400"/>
            <a:ext cx="7842250" cy="3133725"/>
          </a:xfrm>
        </p:spPr>
        <p:txBody>
          <a:bodyPr lIns="0" rIns="0" anchor="ctr" anchorCtr="1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he-IL" sz="3600" dirty="0" smtClean="0">
                <a:effectLst/>
              </a:rPr>
              <a:t/>
            </a:r>
            <a:br>
              <a:rPr lang="he-IL" sz="3600" dirty="0" smtClean="0">
                <a:effectLst/>
              </a:rPr>
            </a:br>
            <a:r>
              <a:rPr lang="en-US" sz="3600" dirty="0" smtClean="0">
                <a:effectLst/>
              </a:rPr>
              <a:t>-</a:t>
            </a:r>
            <a:r>
              <a:rPr lang="he-IL" sz="3600" i="1" dirty="0" smtClean="0">
                <a:effectLst/>
              </a:rPr>
              <a:t>פרויקט </a:t>
            </a:r>
            <a:r>
              <a:rPr lang="he-IL" sz="3600" i="1" dirty="0">
                <a:effectLst/>
              </a:rPr>
              <a:t>מחקר במדעי החיים </a:t>
            </a:r>
            <a:br>
              <a:rPr lang="he-IL" sz="3600" i="1" dirty="0">
                <a:effectLst/>
              </a:rPr>
            </a:br>
            <a:r>
              <a:rPr lang="he-IL" sz="3600" i="1" dirty="0" smtClean="0"/>
              <a:t> התפקיד של </a:t>
            </a:r>
            <a:r>
              <a:rPr lang="he-IL" sz="3600" i="1" dirty="0" err="1" smtClean="0"/>
              <a:t>הפפטיד</a:t>
            </a:r>
            <a:r>
              <a:rPr lang="he-IL" sz="3600" i="1" dirty="0" smtClean="0"/>
              <a:t> אלפה דפנסין בהתפתחות אוטם לאחר צנתור התערבותי </a:t>
            </a:r>
            <a:r>
              <a:rPr lang="en-US" sz="3600" dirty="0" smtClean="0">
                <a:solidFill>
                  <a:srgbClr val="FFFF66"/>
                </a:solidFill>
              </a:rPr>
              <a:t/>
            </a:r>
            <a:br>
              <a:rPr lang="en-US" sz="3600" dirty="0" smtClean="0">
                <a:solidFill>
                  <a:srgbClr val="FFFF66"/>
                </a:solidFill>
              </a:rPr>
            </a:br>
            <a:r>
              <a:rPr lang="en-US" sz="3600" dirty="0">
                <a:solidFill>
                  <a:srgbClr val="FFFF66"/>
                </a:solidFill>
              </a:rPr>
              <a:t/>
            </a:r>
            <a:br>
              <a:rPr lang="en-US" sz="3600" dirty="0">
                <a:solidFill>
                  <a:srgbClr val="FFFF66"/>
                </a:solidFill>
              </a:rPr>
            </a:br>
            <a:r>
              <a:rPr lang="en-US" sz="2800" i="1" dirty="0" smtClean="0">
                <a:solidFill>
                  <a:srgbClr val="FF9966"/>
                </a:solidFill>
              </a:rPr>
              <a:t>A New Look at an Old Topic</a:t>
            </a:r>
          </a:p>
        </p:txBody>
      </p:sp>
      <p:sp>
        <p:nvSpPr>
          <p:cNvPr id="583686" name="Text Box 6"/>
          <p:cNvSpPr txBox="1">
            <a:spLocks noChangeArrowheads="1"/>
          </p:cNvSpPr>
          <p:nvPr/>
        </p:nvSpPr>
        <p:spPr bwMode="auto">
          <a:xfrm>
            <a:off x="1131888" y="4244975"/>
            <a:ext cx="6626225" cy="278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rtl="0" eaLnBrk="0" hangingPunct="0">
              <a:defRPr/>
            </a:pPr>
            <a:r>
              <a:rPr lang="he-IL" sz="25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מגישה</a:t>
            </a:r>
            <a:r>
              <a:rPr lang="he-IL" sz="25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: </a:t>
            </a:r>
            <a:r>
              <a:rPr lang="he-IL" sz="25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אמסלם נעמה , </a:t>
            </a:r>
            <a:r>
              <a:rPr lang="he-IL" sz="25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ת.ז. </a:t>
            </a:r>
            <a:r>
              <a:rPr lang="he-IL" sz="25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040469611</a:t>
            </a:r>
          </a:p>
          <a:p>
            <a:pPr algn="ctr" rtl="0" eaLnBrk="0" hangingPunct="0">
              <a:defRPr/>
            </a:pPr>
            <a:r>
              <a:rPr lang="he-IL" sz="25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שם </a:t>
            </a:r>
            <a:r>
              <a:rPr lang="he-IL" sz="25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המנחה: </a:t>
            </a:r>
            <a:r>
              <a:rPr lang="he-IL" sz="25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ד"ר אבו פנה רמי</a:t>
            </a:r>
            <a:endParaRPr lang="en-US" sz="2500" dirty="0" smtClean="0"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algn="ctr" rtl="0" eaLnBrk="0" hangingPunct="0">
              <a:defRPr/>
            </a:pP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 </a:t>
            </a:r>
            <a:r>
              <a:rPr lang="he-IL" sz="25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ענת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 </a:t>
            </a:r>
            <a:r>
              <a:rPr lang="he-IL" sz="25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 מרכזת הקורס: פרופ' ברנע</a:t>
            </a:r>
            <a:endParaRPr lang="en-US" sz="2500" dirty="0" smtClean="0"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algn="ctr">
              <a:defRPr/>
            </a:pPr>
            <a:endParaRPr lang="he-IL" sz="20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he-IL" sz="2000" i="1" dirty="0" smtClean="0"/>
              <a:t>בשיתוף </a:t>
            </a:r>
            <a:r>
              <a:rPr lang="he-IL" sz="2000" i="1" dirty="0"/>
              <a:t>מערך הלב בבי"ח הלל יפה, </a:t>
            </a:r>
            <a:r>
              <a:rPr lang="he-IL" sz="2000" i="1" dirty="0" smtClean="0"/>
              <a:t>חדרה</a:t>
            </a:r>
          </a:p>
          <a:p>
            <a:pPr algn="ctr">
              <a:defRPr/>
            </a:pPr>
            <a:r>
              <a:rPr lang="he-IL" sz="2000" i="1" dirty="0" smtClean="0"/>
              <a:t> </a:t>
            </a:r>
            <a:r>
              <a:rPr lang="he-IL" sz="2000" i="1" dirty="0"/>
              <a:t>והמחלקה לביוכימיה קלינית בבי"ח הדסה עין כרם, ירושלים.</a:t>
            </a:r>
            <a:endParaRPr lang="en-US" sz="2000" dirty="0"/>
          </a:p>
          <a:p>
            <a:pPr>
              <a:defRPr/>
            </a:pPr>
            <a:r>
              <a:rPr lang="he-IL" sz="2000" i="1" dirty="0"/>
              <a:t> </a:t>
            </a:r>
            <a:endParaRPr lang="en-US" sz="2000" dirty="0"/>
          </a:p>
          <a:p>
            <a:pPr algn="ctr" rtl="0" eaLnBrk="0" hangingPunct="0">
              <a:defRPr/>
            </a:pPr>
            <a:endParaRPr lang="en-US" sz="2000" i="1" dirty="0" smtClean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251825" y="6526213"/>
            <a:ext cx="8159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800">
                <a:solidFill>
                  <a:srgbClr val="6699FF"/>
                </a:solidFill>
              </a:rPr>
              <a:t>CP1331879-1</a:t>
            </a:r>
          </a:p>
        </p:txBody>
      </p:sp>
      <p:pic>
        <p:nvPicPr>
          <p:cNvPr id="39942" name="תמונה 7" descr="C:\Users\naamaa\Desktop\700x150-logo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87325"/>
            <a:ext cx="4121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911225" y="373063"/>
            <a:ext cx="7323138" cy="1200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en-US" sz="3600">
                <a:solidFill>
                  <a:srgbClr val="FFFF66"/>
                </a:solidFill>
              </a:rPr>
              <a:t>אוטם סביב הפרוצדורה</a:t>
            </a:r>
            <a:r>
              <a:rPr lang="en-US" altLang="en-US" sz="3600">
                <a:solidFill>
                  <a:srgbClr val="FFFF66"/>
                </a:solidFill>
              </a:rPr>
              <a:t/>
            </a:r>
            <a:br>
              <a:rPr lang="en-US" altLang="en-US" sz="3600">
                <a:solidFill>
                  <a:srgbClr val="FFFF66"/>
                </a:solidFill>
              </a:rPr>
            </a:br>
            <a:r>
              <a:rPr lang="he-IL" altLang="en-US" sz="3600">
                <a:solidFill>
                  <a:srgbClr val="FFFF66"/>
                </a:solidFill>
              </a:rPr>
              <a:t> - מטרה</a:t>
            </a:r>
            <a:r>
              <a:rPr lang="en-US" altLang="en-US">
                <a:solidFill>
                  <a:srgbClr val="FF9966"/>
                </a:solidFill>
              </a:rPr>
              <a:t>Mayo Clinic </a:t>
            </a:r>
            <a:r>
              <a:rPr lang="he-IL" altLang="en-US">
                <a:solidFill>
                  <a:srgbClr val="FF9966"/>
                </a:solidFill>
              </a:rPr>
              <a:t>מחקר</a:t>
            </a:r>
            <a:endParaRPr lang="en-US" altLang="en-US">
              <a:solidFill>
                <a:srgbClr val="FF9966"/>
              </a:solidFill>
            </a:endParaRP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117475" y="6024563"/>
            <a:ext cx="55943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1800">
                <a:solidFill>
                  <a:schemeClr val="folHlink"/>
                </a:solidFill>
              </a:rPr>
              <a:t>Prasad et al:  Circ Cardiovasc Intervent 1:10, 2008</a:t>
            </a:r>
          </a:p>
        </p:txBody>
      </p:sp>
      <p:sp>
        <p:nvSpPr>
          <p:cNvPr id="583686" name="Text Box 6"/>
          <p:cNvSpPr txBox="1">
            <a:spLocks noChangeArrowheads="1"/>
          </p:cNvSpPr>
          <p:nvPr/>
        </p:nvSpPr>
        <p:spPr bwMode="auto">
          <a:xfrm>
            <a:off x="1204913" y="1928813"/>
            <a:ext cx="7029450" cy="160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l" rtl="0" eaLnBrk="0" hangingPunct="0">
              <a:spcBef>
                <a:spcPct val="10000"/>
              </a:spcBef>
              <a:buClr>
                <a:schemeClr val="tx2"/>
              </a:buClr>
              <a:buSzPct val="120000"/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角ゴ Pro W3"/>
              <a:cs typeface="ヒラギノ角ゴ Pro W3"/>
            </a:endParaRPr>
          </a:p>
          <a:p>
            <a:pPr eaLnBrk="0" hangingPunct="0">
              <a:spcBef>
                <a:spcPct val="10000"/>
              </a:spcBef>
              <a:buClr>
                <a:schemeClr val="tx2"/>
              </a:buClr>
              <a:buSzPct val="120000"/>
              <a:buFontTx/>
              <a:buChar char="•"/>
              <a:defRPr/>
            </a:pPr>
            <a:r>
              <a:rPr lang="he-IL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/>
                <a:cs typeface="ヒラギノ角ゴ Pro W3"/>
              </a:rPr>
              <a:t>להעריך את השפעת רמות טרופונין לפני ואחרי הצנתור על שרידות לטווח קצר וארוך לאחר צנתור התערבותי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角ゴ Pro W3"/>
              <a:cs typeface="ヒラギノ角ゴ Pro W3"/>
            </a:endParaRP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8251825" y="6526213"/>
            <a:ext cx="8159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800">
                <a:solidFill>
                  <a:srgbClr val="6699FF"/>
                </a:solidFill>
              </a:rPr>
              <a:t>CP1331879-8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1228725" y="2386013"/>
            <a:ext cx="6684963" cy="1865312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marL="288925" indent="-288925" eaLnBrk="0" hangingPunct="0">
              <a:lnSpc>
                <a:spcPct val="90000"/>
              </a:lnSpc>
              <a:spcBef>
                <a:spcPct val="60000"/>
              </a:spcBef>
              <a:buClr>
                <a:srgbClr val="FFFF66"/>
              </a:buClr>
              <a:buSzPct val="120000"/>
              <a:buFontTx/>
              <a:buChar char="•"/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5,487 צנתורים לא דחופים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288925" indent="-288925" eaLnBrk="0" hangingPunct="0">
              <a:lnSpc>
                <a:spcPct val="90000"/>
              </a:lnSpc>
              <a:spcBef>
                <a:spcPct val="60000"/>
              </a:spcBef>
              <a:buClr>
                <a:srgbClr val="FFFF66"/>
              </a:buClr>
              <a:buSzPct val="120000"/>
              <a:buFontTx/>
              <a:buChar char="•"/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בדיקת רמת </a:t>
            </a:r>
            <a:r>
              <a:rPr lang="he-IL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טרופונין</a:t>
            </a: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לפני, 8 ו 16 שעות אחרי צנתור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288925" indent="-288925" eaLnBrk="0" hangingPunct="0">
              <a:lnSpc>
                <a:spcPct val="90000"/>
              </a:lnSpc>
              <a:spcBef>
                <a:spcPct val="60000"/>
              </a:spcBef>
              <a:buClr>
                <a:srgbClr val="FFFF66"/>
              </a:buClr>
              <a:buSzPct val="120000"/>
              <a:buFontTx/>
              <a:buChar char="•"/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מהלך תוך 30 יום ולטווח ארוך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8251825" y="6526213"/>
            <a:ext cx="8159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800">
                <a:solidFill>
                  <a:srgbClr val="6699FF"/>
                </a:solidFill>
              </a:rPr>
              <a:t>CP1331879-9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117475" y="6024563"/>
            <a:ext cx="55943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1800">
                <a:solidFill>
                  <a:schemeClr val="folHlink"/>
                </a:solidFill>
              </a:rPr>
              <a:t>Prasad et al:  Circ Cardiovasc Intervent 1:10, 2008</a:t>
            </a: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911225" y="373063"/>
            <a:ext cx="7323138" cy="1138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en-US" sz="3600">
                <a:solidFill>
                  <a:srgbClr val="FFFF66"/>
                </a:solidFill>
              </a:rPr>
              <a:t>אוטם סביב הפרוצדורה</a:t>
            </a:r>
            <a:r>
              <a:rPr lang="en-US" altLang="en-US" sz="3600">
                <a:solidFill>
                  <a:srgbClr val="FFFF66"/>
                </a:solidFill>
              </a:rPr>
              <a:t/>
            </a:r>
            <a:br>
              <a:rPr lang="en-US" altLang="en-US" sz="3600">
                <a:solidFill>
                  <a:srgbClr val="FFFF66"/>
                </a:solidFill>
              </a:rPr>
            </a:br>
            <a:r>
              <a:rPr lang="en-US" altLang="en-US">
                <a:solidFill>
                  <a:srgbClr val="FF9966"/>
                </a:solidFill>
              </a:rPr>
              <a:t>ayo Clinic </a:t>
            </a:r>
            <a:r>
              <a:rPr lang="he-IL" altLang="en-US">
                <a:solidFill>
                  <a:srgbClr val="FF9966"/>
                </a:solidFill>
              </a:rPr>
              <a:t>מחקר</a:t>
            </a:r>
            <a:endParaRPr lang="en-US" altLang="en-US">
              <a:solidFill>
                <a:srgbClr val="FF9966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530225" y="2360613"/>
            <a:ext cx="8235950" cy="1384300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marL="288925" indent="-288925" eaLnBrk="0" hangingPunct="0">
              <a:lnSpc>
                <a:spcPct val="90000"/>
              </a:lnSpc>
              <a:spcBef>
                <a:spcPct val="40000"/>
              </a:spcBef>
              <a:buClr>
                <a:srgbClr val="FFFF66"/>
              </a:buClr>
              <a:buSzPct val="120000"/>
              <a:buFontTx/>
              <a:buChar char="•"/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63% היו עם </a:t>
            </a:r>
            <a:r>
              <a:rPr lang="he-IL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טרופונין</a:t>
            </a: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תקין לפני הצנתור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288925" indent="-288925" eaLnBrk="0" hangingPunct="0">
              <a:lnSpc>
                <a:spcPct val="90000"/>
              </a:lnSpc>
              <a:spcBef>
                <a:spcPct val="40000"/>
              </a:spcBef>
              <a:buClr>
                <a:srgbClr val="FFFF66"/>
              </a:buClr>
              <a:buSzPct val="120000"/>
              <a:buFontTx/>
              <a:buChar char="•"/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מתוכם, 43% העלו </a:t>
            </a:r>
            <a:r>
              <a:rPr lang="he-IL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טרופונין</a:t>
            </a: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אחרי הצנתור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40000"/>
              </a:spcBef>
              <a:buClr>
                <a:srgbClr val="FFFF66"/>
              </a:buClr>
              <a:buSzPct val="120000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911225" y="373063"/>
            <a:ext cx="7323138" cy="1128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en-US" sz="3600">
                <a:solidFill>
                  <a:srgbClr val="FFFF66"/>
                </a:solidFill>
              </a:rPr>
              <a:t>Periprocedural Myonecrosis</a:t>
            </a:r>
          </a:p>
          <a:p>
            <a:pPr algn="ctr" rtl="0" eaLnBrk="1" hangingPunct="1"/>
            <a:r>
              <a:rPr lang="en-US" altLang="en-US">
                <a:solidFill>
                  <a:srgbClr val="FF9966"/>
                </a:solidFill>
              </a:rPr>
              <a:t>Mayo Clinic Study</a:t>
            </a:r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8194675" y="6526213"/>
            <a:ext cx="873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800">
                <a:solidFill>
                  <a:srgbClr val="6699FF"/>
                </a:solidFill>
              </a:rPr>
              <a:t>CP1331879-10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17475" y="6024563"/>
            <a:ext cx="55943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1800">
                <a:solidFill>
                  <a:schemeClr val="folHlink"/>
                </a:solidFill>
              </a:rPr>
              <a:t>Prasad et al:  Circ Cardiovasc Intervent 1:10, 2008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/>
          </p:cNvGraphicFramePr>
          <p:nvPr/>
        </p:nvGraphicFramePr>
        <p:xfrm>
          <a:off x="793750" y="1552575"/>
          <a:ext cx="7288213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Chart" r:id="rId4" imgW="7267748" imgH="4257848" progId="MSGraph.Chart.8">
                  <p:embed/>
                </p:oleObj>
              </mc:Choice>
              <mc:Fallback>
                <p:oleObj name="Chart" r:id="rId4" imgW="7267748" imgH="4257848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552575"/>
                        <a:ext cx="7288213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Rectangle 10"/>
          <p:cNvSpPr>
            <a:spLocks noChangeArrowheads="1"/>
          </p:cNvSpPr>
          <p:nvPr/>
        </p:nvSpPr>
        <p:spPr bwMode="auto">
          <a:xfrm rot="-5400000">
            <a:off x="-109537" y="3281362"/>
            <a:ext cx="1320800" cy="371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he-IL" altLang="he-IL" sz="2000">
                <a:ea typeface="ヒラギノ角ゴ Pro W3"/>
                <a:cs typeface="ヒラギノ角ゴ Pro W3"/>
              </a:rPr>
              <a:t>תמותה</a:t>
            </a:r>
            <a:r>
              <a:rPr lang="en-US" altLang="he-IL" sz="2000">
                <a:ea typeface="ヒラギノ角ゴ Pro W3"/>
                <a:cs typeface="ヒラギノ角ゴ Pro W3"/>
              </a:rPr>
              <a:t>(%)</a:t>
            </a:r>
          </a:p>
        </p:txBody>
      </p:sp>
      <p:sp>
        <p:nvSpPr>
          <p:cNvPr id="52228" name="Rectangle 11"/>
          <p:cNvSpPr>
            <a:spLocks noChangeArrowheads="1"/>
          </p:cNvSpPr>
          <p:nvPr/>
        </p:nvSpPr>
        <p:spPr bwMode="auto">
          <a:xfrm>
            <a:off x="3698875" y="5692775"/>
            <a:ext cx="1906588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he-IL" sz="2000">
                <a:ea typeface="ヒラギノ角ゴ Pro W3"/>
                <a:cs typeface="ヒラギノ角ゴ Pro W3"/>
              </a:rPr>
              <a:t>ימים אחרי צנתור</a:t>
            </a:r>
            <a:endParaRPr lang="en-US" altLang="he-IL" sz="2000">
              <a:ea typeface="ヒラギノ角ゴ Pro W3"/>
              <a:cs typeface="ヒラギノ角ゴ Pro W3"/>
            </a:endParaRPr>
          </a:p>
        </p:txBody>
      </p:sp>
      <p:sp>
        <p:nvSpPr>
          <p:cNvPr id="573465" name="Freeform 25"/>
          <p:cNvSpPr>
            <a:spLocks/>
          </p:cNvSpPr>
          <p:nvPr/>
        </p:nvSpPr>
        <p:spPr bwMode="auto">
          <a:xfrm>
            <a:off x="1458913" y="2028825"/>
            <a:ext cx="6384925" cy="3089275"/>
          </a:xfrm>
          <a:custGeom>
            <a:avLst/>
            <a:gdLst/>
            <a:ahLst/>
            <a:cxnLst>
              <a:cxn ang="0">
                <a:pos x="0" y="2289"/>
              </a:cxn>
              <a:cxn ang="0">
                <a:pos x="0" y="2147"/>
              </a:cxn>
              <a:cxn ang="0">
                <a:pos x="154" y="2147"/>
              </a:cxn>
              <a:cxn ang="0">
                <a:pos x="154" y="1857"/>
              </a:cxn>
              <a:cxn ang="0">
                <a:pos x="312" y="1857"/>
              </a:cxn>
              <a:cxn ang="0">
                <a:pos x="312" y="1758"/>
              </a:cxn>
              <a:cxn ang="0">
                <a:pos x="475" y="1758"/>
              </a:cxn>
              <a:cxn ang="0">
                <a:pos x="475" y="1658"/>
              </a:cxn>
              <a:cxn ang="0">
                <a:pos x="629" y="1658"/>
              </a:cxn>
              <a:cxn ang="0">
                <a:pos x="629" y="1510"/>
              </a:cxn>
              <a:cxn ang="0">
                <a:pos x="787" y="1510"/>
              </a:cxn>
              <a:cxn ang="0">
                <a:pos x="787" y="1309"/>
              </a:cxn>
              <a:cxn ang="0">
                <a:pos x="952" y="1309"/>
              </a:cxn>
              <a:cxn ang="0">
                <a:pos x="952" y="1113"/>
              </a:cxn>
              <a:cxn ang="0">
                <a:pos x="1108" y="1113"/>
              </a:cxn>
              <a:cxn ang="0">
                <a:pos x="1108" y="1056"/>
              </a:cxn>
              <a:cxn ang="0">
                <a:pos x="1269" y="1056"/>
              </a:cxn>
              <a:cxn ang="0">
                <a:pos x="1269" y="912"/>
              </a:cxn>
              <a:cxn ang="0">
                <a:pos x="1581" y="912"/>
              </a:cxn>
              <a:cxn ang="0">
                <a:pos x="1581" y="761"/>
              </a:cxn>
              <a:cxn ang="0">
                <a:pos x="1744" y="761"/>
              </a:cxn>
              <a:cxn ang="0">
                <a:pos x="1744" y="709"/>
              </a:cxn>
              <a:cxn ang="0">
                <a:pos x="1907" y="709"/>
              </a:cxn>
              <a:cxn ang="0">
                <a:pos x="1907" y="609"/>
              </a:cxn>
              <a:cxn ang="0">
                <a:pos x="2221" y="609"/>
              </a:cxn>
              <a:cxn ang="0">
                <a:pos x="2221" y="463"/>
              </a:cxn>
              <a:cxn ang="0">
                <a:pos x="2381" y="463"/>
              </a:cxn>
              <a:cxn ang="0">
                <a:pos x="2381" y="411"/>
              </a:cxn>
              <a:cxn ang="0">
                <a:pos x="2537" y="411"/>
              </a:cxn>
              <a:cxn ang="0">
                <a:pos x="2537" y="359"/>
              </a:cxn>
              <a:cxn ang="0">
                <a:pos x="2856" y="359"/>
              </a:cxn>
              <a:cxn ang="0">
                <a:pos x="2856" y="309"/>
              </a:cxn>
              <a:cxn ang="0">
                <a:pos x="3492" y="309"/>
              </a:cxn>
              <a:cxn ang="0">
                <a:pos x="3492" y="208"/>
              </a:cxn>
              <a:cxn ang="0">
                <a:pos x="4129" y="208"/>
              </a:cxn>
              <a:cxn ang="0">
                <a:pos x="4129" y="104"/>
              </a:cxn>
              <a:cxn ang="0">
                <a:pos x="4755" y="104"/>
              </a:cxn>
              <a:cxn ang="0">
                <a:pos x="4755" y="0"/>
              </a:cxn>
            </a:cxnLst>
            <a:rect l="0" t="0" r="r" b="b"/>
            <a:pathLst>
              <a:path w="4755" h="2289">
                <a:moveTo>
                  <a:pt x="0" y="2289"/>
                </a:moveTo>
                <a:lnTo>
                  <a:pt x="0" y="2147"/>
                </a:lnTo>
                <a:lnTo>
                  <a:pt x="154" y="2147"/>
                </a:lnTo>
                <a:lnTo>
                  <a:pt x="154" y="1857"/>
                </a:lnTo>
                <a:lnTo>
                  <a:pt x="312" y="1857"/>
                </a:lnTo>
                <a:lnTo>
                  <a:pt x="312" y="1758"/>
                </a:lnTo>
                <a:lnTo>
                  <a:pt x="475" y="1758"/>
                </a:lnTo>
                <a:lnTo>
                  <a:pt x="475" y="1658"/>
                </a:lnTo>
                <a:lnTo>
                  <a:pt x="629" y="1658"/>
                </a:lnTo>
                <a:lnTo>
                  <a:pt x="629" y="1510"/>
                </a:lnTo>
                <a:lnTo>
                  <a:pt x="787" y="1510"/>
                </a:lnTo>
                <a:lnTo>
                  <a:pt x="787" y="1309"/>
                </a:lnTo>
                <a:lnTo>
                  <a:pt x="952" y="1309"/>
                </a:lnTo>
                <a:lnTo>
                  <a:pt x="952" y="1113"/>
                </a:lnTo>
                <a:lnTo>
                  <a:pt x="1108" y="1113"/>
                </a:lnTo>
                <a:lnTo>
                  <a:pt x="1108" y="1056"/>
                </a:lnTo>
                <a:lnTo>
                  <a:pt x="1269" y="1056"/>
                </a:lnTo>
                <a:lnTo>
                  <a:pt x="1269" y="912"/>
                </a:lnTo>
                <a:lnTo>
                  <a:pt x="1581" y="912"/>
                </a:lnTo>
                <a:lnTo>
                  <a:pt x="1581" y="761"/>
                </a:lnTo>
                <a:lnTo>
                  <a:pt x="1744" y="761"/>
                </a:lnTo>
                <a:lnTo>
                  <a:pt x="1744" y="709"/>
                </a:lnTo>
                <a:lnTo>
                  <a:pt x="1907" y="709"/>
                </a:lnTo>
                <a:lnTo>
                  <a:pt x="1907" y="609"/>
                </a:lnTo>
                <a:lnTo>
                  <a:pt x="2221" y="609"/>
                </a:lnTo>
                <a:lnTo>
                  <a:pt x="2221" y="463"/>
                </a:lnTo>
                <a:lnTo>
                  <a:pt x="2381" y="463"/>
                </a:lnTo>
                <a:lnTo>
                  <a:pt x="2381" y="411"/>
                </a:lnTo>
                <a:lnTo>
                  <a:pt x="2537" y="411"/>
                </a:lnTo>
                <a:lnTo>
                  <a:pt x="2537" y="359"/>
                </a:lnTo>
                <a:lnTo>
                  <a:pt x="2856" y="359"/>
                </a:lnTo>
                <a:lnTo>
                  <a:pt x="2856" y="309"/>
                </a:lnTo>
                <a:lnTo>
                  <a:pt x="3492" y="309"/>
                </a:lnTo>
                <a:lnTo>
                  <a:pt x="3492" y="208"/>
                </a:lnTo>
                <a:lnTo>
                  <a:pt x="4129" y="208"/>
                </a:lnTo>
                <a:lnTo>
                  <a:pt x="4129" y="104"/>
                </a:lnTo>
                <a:lnTo>
                  <a:pt x="4755" y="104"/>
                </a:lnTo>
                <a:lnTo>
                  <a:pt x="4755" y="0"/>
                </a:lnTo>
              </a:path>
            </a:pathLst>
          </a:custGeom>
          <a:noFill/>
          <a:ln w="38100" cap="flat" cmpd="sng">
            <a:solidFill>
              <a:srgbClr val="00CC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6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3461" name="Freeform 21"/>
          <p:cNvSpPr>
            <a:spLocks/>
          </p:cNvSpPr>
          <p:nvPr/>
        </p:nvSpPr>
        <p:spPr bwMode="auto">
          <a:xfrm>
            <a:off x="1458913" y="4295775"/>
            <a:ext cx="6426200" cy="822325"/>
          </a:xfrm>
          <a:custGeom>
            <a:avLst/>
            <a:gdLst/>
            <a:ahLst/>
            <a:cxnLst>
              <a:cxn ang="0">
                <a:pos x="0" y="612"/>
              </a:cxn>
              <a:cxn ang="0">
                <a:pos x="312" y="612"/>
              </a:cxn>
              <a:cxn ang="0">
                <a:pos x="312" y="553"/>
              </a:cxn>
              <a:cxn ang="0">
                <a:pos x="472" y="553"/>
              </a:cxn>
              <a:cxn ang="0">
                <a:pos x="472" y="485"/>
              </a:cxn>
              <a:cxn ang="0">
                <a:pos x="791" y="485"/>
              </a:cxn>
              <a:cxn ang="0">
                <a:pos x="791" y="348"/>
              </a:cxn>
              <a:cxn ang="0">
                <a:pos x="952" y="348"/>
              </a:cxn>
              <a:cxn ang="0">
                <a:pos x="952" y="274"/>
              </a:cxn>
              <a:cxn ang="0">
                <a:pos x="3172" y="274"/>
              </a:cxn>
              <a:cxn ang="0">
                <a:pos x="3172" y="140"/>
              </a:cxn>
              <a:cxn ang="0">
                <a:pos x="3813" y="140"/>
              </a:cxn>
              <a:cxn ang="0">
                <a:pos x="3813" y="69"/>
              </a:cxn>
              <a:cxn ang="0">
                <a:pos x="4609" y="69"/>
              </a:cxn>
              <a:cxn ang="0">
                <a:pos x="4609" y="0"/>
              </a:cxn>
              <a:cxn ang="0">
                <a:pos x="4762" y="0"/>
              </a:cxn>
            </a:cxnLst>
            <a:rect l="0" t="0" r="r" b="b"/>
            <a:pathLst>
              <a:path w="4762" h="612">
                <a:moveTo>
                  <a:pt x="0" y="612"/>
                </a:moveTo>
                <a:lnTo>
                  <a:pt x="312" y="612"/>
                </a:lnTo>
                <a:lnTo>
                  <a:pt x="312" y="553"/>
                </a:lnTo>
                <a:lnTo>
                  <a:pt x="472" y="553"/>
                </a:lnTo>
                <a:lnTo>
                  <a:pt x="472" y="485"/>
                </a:lnTo>
                <a:lnTo>
                  <a:pt x="791" y="485"/>
                </a:lnTo>
                <a:lnTo>
                  <a:pt x="791" y="348"/>
                </a:lnTo>
                <a:lnTo>
                  <a:pt x="952" y="348"/>
                </a:lnTo>
                <a:lnTo>
                  <a:pt x="952" y="274"/>
                </a:lnTo>
                <a:lnTo>
                  <a:pt x="3172" y="274"/>
                </a:lnTo>
                <a:lnTo>
                  <a:pt x="3172" y="140"/>
                </a:lnTo>
                <a:lnTo>
                  <a:pt x="3813" y="140"/>
                </a:lnTo>
                <a:lnTo>
                  <a:pt x="3813" y="69"/>
                </a:lnTo>
                <a:lnTo>
                  <a:pt x="4609" y="69"/>
                </a:lnTo>
                <a:lnTo>
                  <a:pt x="4609" y="0"/>
                </a:lnTo>
                <a:lnTo>
                  <a:pt x="4762" y="0"/>
                </a:ln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6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3457" name="Freeform 17"/>
          <p:cNvSpPr>
            <a:spLocks/>
          </p:cNvSpPr>
          <p:nvPr/>
        </p:nvSpPr>
        <p:spPr bwMode="auto">
          <a:xfrm>
            <a:off x="1458913" y="4989513"/>
            <a:ext cx="6435725" cy="128587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074" y="92"/>
              </a:cxn>
              <a:cxn ang="0">
                <a:pos x="2074" y="48"/>
              </a:cxn>
              <a:cxn ang="0">
                <a:pos x="4455" y="48"/>
              </a:cxn>
              <a:cxn ang="0">
                <a:pos x="4455" y="0"/>
              </a:cxn>
              <a:cxn ang="0">
                <a:pos x="4769" y="0"/>
              </a:cxn>
            </a:cxnLst>
            <a:rect l="0" t="0" r="r" b="b"/>
            <a:pathLst>
              <a:path w="4769" h="92">
                <a:moveTo>
                  <a:pt x="0" y="92"/>
                </a:moveTo>
                <a:lnTo>
                  <a:pt x="2074" y="92"/>
                </a:lnTo>
                <a:lnTo>
                  <a:pt x="2074" y="48"/>
                </a:lnTo>
                <a:lnTo>
                  <a:pt x="4455" y="48"/>
                </a:lnTo>
                <a:lnTo>
                  <a:pt x="4455" y="0"/>
                </a:lnTo>
                <a:lnTo>
                  <a:pt x="4769" y="0"/>
                </a:lnTo>
              </a:path>
            </a:pathLst>
          </a:custGeom>
          <a:noFill/>
          <a:ln w="38100" cap="flat" cmpd="sng">
            <a:solidFill>
              <a:srgbClr val="FF99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6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2232" name="Rectangle 26"/>
          <p:cNvSpPr>
            <a:spLocks noChangeArrowheads="1"/>
          </p:cNvSpPr>
          <p:nvPr/>
        </p:nvSpPr>
        <p:spPr bwMode="auto">
          <a:xfrm>
            <a:off x="1592263" y="1957388"/>
            <a:ext cx="955675" cy="339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1600">
                <a:ea typeface="ヒラギノ角ゴ Pro W3"/>
                <a:cs typeface="ヒラギノ角ゴ Pro W3"/>
              </a:rPr>
              <a:t>P&lt;0.001</a:t>
            </a:r>
          </a:p>
        </p:txBody>
      </p:sp>
      <p:sp>
        <p:nvSpPr>
          <p:cNvPr id="52233" name="Rectangle 27"/>
          <p:cNvSpPr>
            <a:spLocks noChangeArrowheads="1"/>
          </p:cNvSpPr>
          <p:nvPr/>
        </p:nvSpPr>
        <p:spPr bwMode="auto">
          <a:xfrm>
            <a:off x="6710363" y="1770063"/>
            <a:ext cx="1084262" cy="339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1600">
                <a:solidFill>
                  <a:srgbClr val="00CC66"/>
                </a:solidFill>
                <a:ea typeface="ヒラギノ角ゴ Pro W3"/>
                <a:cs typeface="ヒラギノ角ゴ Pro W3"/>
              </a:rPr>
              <a:t>Pre </a:t>
            </a:r>
            <a:r>
              <a:rPr lang="en-US" altLang="he-IL" sz="1600">
                <a:solidFill>
                  <a:srgbClr val="00CC66"/>
                </a:solidFill>
                <a:ea typeface="ヒラギノ角ゴ Pro W3"/>
                <a:cs typeface="ヒラギノ角ゴ Pro W3"/>
                <a:sym typeface="Symbol" pitchFamily="18" charset="2"/>
              </a:rPr>
              <a:t>0.01</a:t>
            </a:r>
          </a:p>
        </p:txBody>
      </p:sp>
      <p:sp>
        <p:nvSpPr>
          <p:cNvPr id="52234" name="Rectangle 28"/>
          <p:cNvSpPr>
            <a:spLocks noChangeArrowheads="1"/>
          </p:cNvSpPr>
          <p:nvPr/>
        </p:nvSpPr>
        <p:spPr bwMode="auto">
          <a:xfrm>
            <a:off x="5148263" y="4005263"/>
            <a:ext cx="2219325" cy="339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1600">
                <a:solidFill>
                  <a:srgbClr val="FFFF66"/>
                </a:solidFill>
                <a:ea typeface="ヒラギノ角ゴ Pro W3"/>
                <a:cs typeface="ヒラギノ角ゴ Pro W3"/>
              </a:rPr>
              <a:t>Pre &lt;0.01, post &gt;</a:t>
            </a:r>
            <a:r>
              <a:rPr lang="en-US" altLang="he-IL" sz="1600">
                <a:solidFill>
                  <a:srgbClr val="FFFF66"/>
                </a:solidFill>
                <a:ea typeface="ヒラギノ角ゴ Pro W3"/>
                <a:cs typeface="ヒラギノ角ゴ Pro W3"/>
                <a:sym typeface="Symbol" pitchFamily="18" charset="2"/>
              </a:rPr>
              <a:t>0.01</a:t>
            </a:r>
          </a:p>
        </p:txBody>
      </p:sp>
      <p:sp>
        <p:nvSpPr>
          <p:cNvPr id="52235" name="Rectangle 29"/>
          <p:cNvSpPr>
            <a:spLocks noChangeArrowheads="1"/>
          </p:cNvSpPr>
          <p:nvPr/>
        </p:nvSpPr>
        <p:spPr bwMode="auto">
          <a:xfrm>
            <a:off x="5148263" y="4691063"/>
            <a:ext cx="2219325" cy="339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1600">
                <a:solidFill>
                  <a:srgbClr val="FF9966"/>
                </a:solidFill>
                <a:ea typeface="ヒラギノ角ゴ Pro W3"/>
                <a:cs typeface="ヒラギノ角ゴ Pro W3"/>
              </a:rPr>
              <a:t>Pre &lt;0.01, post &lt;0.01</a:t>
            </a:r>
            <a:endParaRPr lang="en-US" altLang="he-IL" sz="1600">
              <a:solidFill>
                <a:srgbClr val="FF9966"/>
              </a:solidFill>
              <a:ea typeface="ヒラギノ角ゴ Pro W3"/>
              <a:cs typeface="ヒラギノ角ゴ Pro W3"/>
              <a:sym typeface="Symbol" pitchFamily="18" charset="2"/>
            </a:endParaRPr>
          </a:p>
        </p:txBody>
      </p:sp>
      <p:sp>
        <p:nvSpPr>
          <p:cNvPr id="52236" name="Text Box 32"/>
          <p:cNvSpPr txBox="1">
            <a:spLocks noChangeArrowheads="1"/>
          </p:cNvSpPr>
          <p:nvPr/>
        </p:nvSpPr>
        <p:spPr bwMode="auto">
          <a:xfrm>
            <a:off x="1446213" y="1368425"/>
            <a:ext cx="6380162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en-US" sz="2000">
                <a:solidFill>
                  <a:srgbClr val="FFFF66"/>
                </a:solidFill>
                <a:ea typeface="ヒラギノ角ゴ Pro W3"/>
                <a:cs typeface="ヒラギノ角ゴ Pro W3"/>
              </a:rPr>
              <a:t>Kaplan-Meier Estimates</a:t>
            </a:r>
            <a:endParaRPr lang="en-US" altLang="he-IL" sz="2000">
              <a:solidFill>
                <a:srgbClr val="FFFF66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2237" name="Text Box 33"/>
          <p:cNvSpPr txBox="1">
            <a:spLocks noChangeArrowheads="1"/>
          </p:cNvSpPr>
          <p:nvPr/>
        </p:nvSpPr>
        <p:spPr bwMode="auto">
          <a:xfrm>
            <a:off x="7894638" y="1949450"/>
            <a:ext cx="652462" cy="338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r>
              <a:rPr lang="en-US" altLang="he-IL" sz="1600">
                <a:solidFill>
                  <a:srgbClr val="00CC66"/>
                </a:solidFill>
                <a:ea typeface="ヒラギノ角ゴ Pro W3"/>
                <a:cs typeface="ヒラギノ角ゴ Pro W3"/>
              </a:rPr>
              <a:t>2.3%</a:t>
            </a:r>
          </a:p>
        </p:txBody>
      </p:sp>
      <p:sp>
        <p:nvSpPr>
          <p:cNvPr id="52238" name="Text Box 34"/>
          <p:cNvSpPr txBox="1">
            <a:spLocks noChangeArrowheads="1"/>
          </p:cNvSpPr>
          <p:nvPr/>
        </p:nvSpPr>
        <p:spPr bwMode="auto">
          <a:xfrm>
            <a:off x="7923213" y="4090988"/>
            <a:ext cx="652462" cy="338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r>
              <a:rPr lang="en-US" altLang="he-IL" sz="1600">
                <a:solidFill>
                  <a:srgbClr val="FFFF66"/>
                </a:solidFill>
                <a:ea typeface="ヒラギノ角ゴ Pro W3"/>
                <a:cs typeface="ヒラギノ角ゴ Pro W3"/>
              </a:rPr>
              <a:t>0.6%</a:t>
            </a:r>
          </a:p>
        </p:txBody>
      </p:sp>
      <p:sp>
        <p:nvSpPr>
          <p:cNvPr id="52239" name="Text Box 35"/>
          <p:cNvSpPr txBox="1">
            <a:spLocks noChangeArrowheads="1"/>
          </p:cNvSpPr>
          <p:nvPr/>
        </p:nvSpPr>
        <p:spPr bwMode="auto">
          <a:xfrm>
            <a:off x="7943850" y="4765675"/>
            <a:ext cx="652463" cy="338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r>
              <a:rPr lang="en-US" altLang="he-IL" sz="1600">
                <a:solidFill>
                  <a:srgbClr val="FF9966"/>
                </a:solidFill>
                <a:ea typeface="ヒラギノ角ゴ Pro W3"/>
                <a:cs typeface="ヒラギノ角ゴ Pro W3"/>
              </a:rPr>
              <a:t>0.1%</a:t>
            </a:r>
          </a:p>
        </p:txBody>
      </p:sp>
      <p:sp>
        <p:nvSpPr>
          <p:cNvPr id="573477" name="Text Box 37"/>
          <p:cNvSpPr txBox="1">
            <a:spLocks noChangeArrowheads="1"/>
          </p:cNvSpPr>
          <p:nvPr/>
        </p:nvSpPr>
        <p:spPr bwMode="auto">
          <a:xfrm>
            <a:off x="5218113" y="2447925"/>
            <a:ext cx="3609975" cy="534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rtl="0">
              <a:lnSpc>
                <a:spcPct val="90000"/>
              </a:lnSpc>
              <a:defRPr/>
            </a:pPr>
            <a:r>
              <a:rPr lang="en-US" sz="1600" smtClean="0">
                <a:solidFill>
                  <a:srgbClr val="00CC66"/>
                </a:solidFill>
                <a:latin typeface="Arial" pitchFamily="34" charset="0"/>
                <a:ea typeface="ヒラギノ角ゴ Pro W3" pitchFamily="112" charset="-128"/>
                <a:cs typeface="+mn-cs"/>
              </a:rPr>
              <a:t>Independent predictor </a:t>
            </a:r>
          </a:p>
          <a:p>
            <a:pPr algn="ctr" rtl="0">
              <a:lnSpc>
                <a:spcPct val="90000"/>
              </a:lnSpc>
              <a:defRPr/>
            </a:pPr>
            <a:r>
              <a:rPr lang="en-US" sz="1600" smtClean="0">
                <a:solidFill>
                  <a:srgbClr val="00CC66"/>
                </a:solidFill>
                <a:latin typeface="Arial" pitchFamily="34" charset="0"/>
                <a:ea typeface="ヒラギノ角ゴ Pro W3" pitchFamily="112" charset="-128"/>
                <a:cs typeface="+mn-cs"/>
              </a:rPr>
              <a:t>HR 22.4 (5.4-92.1); P</a:t>
            </a:r>
            <a:r>
              <a:rPr lang="en-US" sz="1600" i="1" smtClean="0">
                <a:solidFill>
                  <a:srgbClr val="00CC66"/>
                </a:solidFill>
                <a:latin typeface="Arial" pitchFamily="34" charset="0"/>
                <a:ea typeface="ヒラギノ角ゴ Pro W3" pitchFamily="112" charset="-128"/>
                <a:cs typeface="+mn-cs"/>
              </a:rPr>
              <a:t>=</a:t>
            </a:r>
            <a:r>
              <a:rPr lang="en-US" sz="1600" smtClean="0">
                <a:solidFill>
                  <a:srgbClr val="00CC66"/>
                </a:solidFill>
                <a:latin typeface="Arial" pitchFamily="34" charset="0"/>
                <a:ea typeface="ヒラギノ角ゴ Pro W3" pitchFamily="112" charset="-128"/>
                <a:cs typeface="+mn-cs"/>
              </a:rPr>
              <a:t>0.001</a:t>
            </a:r>
            <a:endParaRPr lang="en-US" sz="1600" i="1" smtClean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2241" name="Text Box 38"/>
          <p:cNvSpPr txBox="1">
            <a:spLocks noChangeArrowheads="1"/>
          </p:cNvSpPr>
          <p:nvPr/>
        </p:nvSpPr>
        <p:spPr bwMode="auto">
          <a:xfrm>
            <a:off x="5221288" y="3273425"/>
            <a:ext cx="3605212" cy="534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</a:pPr>
            <a:r>
              <a:rPr lang="en-US" altLang="he-IL" sz="1600">
                <a:solidFill>
                  <a:srgbClr val="FFFF66"/>
                </a:solidFill>
                <a:ea typeface="ヒラギノ角ゴ Pro W3"/>
                <a:cs typeface="ヒラギノ角ゴ Pro W3"/>
              </a:rPr>
              <a:t>Independent predictor </a:t>
            </a:r>
          </a:p>
          <a:p>
            <a:pPr algn="ctr" rtl="0" eaLnBrk="1" hangingPunct="1">
              <a:lnSpc>
                <a:spcPct val="90000"/>
              </a:lnSpc>
            </a:pPr>
            <a:r>
              <a:rPr lang="en-US" altLang="he-IL" sz="1600">
                <a:solidFill>
                  <a:srgbClr val="FFFF66"/>
                </a:solidFill>
                <a:ea typeface="ヒラギノ角ゴ Pro W3"/>
                <a:cs typeface="ヒラギノ角ゴ Pro W3"/>
              </a:rPr>
              <a:t>HR 6.00 (1.30-27.8); P=0.02</a:t>
            </a:r>
          </a:p>
        </p:txBody>
      </p:sp>
      <p:sp>
        <p:nvSpPr>
          <p:cNvPr id="52242" name="Rectangle 20"/>
          <p:cNvSpPr>
            <a:spLocks noChangeArrowheads="1"/>
          </p:cNvSpPr>
          <p:nvPr/>
        </p:nvSpPr>
        <p:spPr bwMode="auto">
          <a:xfrm>
            <a:off x="911225" y="196850"/>
            <a:ext cx="7323138" cy="954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en-US" sz="2800">
                <a:solidFill>
                  <a:srgbClr val="FFFF66"/>
                </a:solidFill>
              </a:rPr>
              <a:t>תמותה תוך 30 יום בהתאם לרמות טרופונין לפני צנתור</a:t>
            </a:r>
            <a:endParaRPr lang="en-US" altLang="en-US" sz="2800">
              <a:solidFill>
                <a:srgbClr val="FFFF66"/>
              </a:solidFill>
            </a:endParaRPr>
          </a:p>
        </p:txBody>
      </p:sp>
      <p:sp>
        <p:nvSpPr>
          <p:cNvPr id="52243" name="Text Box 21"/>
          <p:cNvSpPr txBox="1">
            <a:spLocks noChangeArrowheads="1"/>
          </p:cNvSpPr>
          <p:nvPr/>
        </p:nvSpPr>
        <p:spPr bwMode="auto">
          <a:xfrm>
            <a:off x="8194675" y="6526213"/>
            <a:ext cx="873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800">
                <a:solidFill>
                  <a:srgbClr val="6699FF"/>
                </a:solidFill>
              </a:rPr>
              <a:t>CP1331879-11</a:t>
            </a:r>
          </a:p>
        </p:txBody>
      </p:sp>
      <p:sp>
        <p:nvSpPr>
          <p:cNvPr id="52244" name="Text Box 22"/>
          <p:cNvSpPr txBox="1">
            <a:spLocks noChangeArrowheads="1"/>
          </p:cNvSpPr>
          <p:nvPr/>
        </p:nvSpPr>
        <p:spPr bwMode="auto">
          <a:xfrm>
            <a:off x="117475" y="6024563"/>
            <a:ext cx="55943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1800">
                <a:solidFill>
                  <a:schemeClr val="folHlink"/>
                </a:solidFill>
              </a:rPr>
              <a:t>Prasad et al:  Circ Cardiovasc Intervent 1:10, 2008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/>
          </p:cNvGraphicFramePr>
          <p:nvPr/>
        </p:nvGraphicFramePr>
        <p:xfrm>
          <a:off x="1136650" y="1238250"/>
          <a:ext cx="7308850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Chart" r:id="rId4" imgW="7267748" imgH="4533900" progId="MSGraph.Chart.8">
                  <p:embed/>
                </p:oleObj>
              </mc:Choice>
              <mc:Fallback>
                <p:oleObj name="Chart" r:id="rId4" imgW="7267748" imgH="4533900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1238250"/>
                        <a:ext cx="7308850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7577" name="Freeform 41"/>
          <p:cNvSpPr>
            <a:spLocks/>
          </p:cNvSpPr>
          <p:nvPr/>
        </p:nvSpPr>
        <p:spPr bwMode="auto">
          <a:xfrm>
            <a:off x="1693863" y="2516188"/>
            <a:ext cx="6526212" cy="2587625"/>
          </a:xfrm>
          <a:custGeom>
            <a:avLst/>
            <a:gdLst/>
            <a:ahLst/>
            <a:cxnLst>
              <a:cxn ang="0">
                <a:pos x="85" y="1883"/>
              </a:cxn>
              <a:cxn ang="0">
                <a:pos x="116" y="1854"/>
              </a:cxn>
              <a:cxn ang="0">
                <a:pos x="130" y="1821"/>
              </a:cxn>
              <a:cxn ang="0">
                <a:pos x="149" y="1800"/>
              </a:cxn>
              <a:cxn ang="0">
                <a:pos x="175" y="1762"/>
              </a:cxn>
              <a:cxn ang="0">
                <a:pos x="222" y="1734"/>
              </a:cxn>
              <a:cxn ang="0">
                <a:pos x="234" y="1668"/>
              </a:cxn>
              <a:cxn ang="0">
                <a:pos x="312" y="1637"/>
              </a:cxn>
              <a:cxn ang="0">
                <a:pos x="319" y="1602"/>
              </a:cxn>
              <a:cxn ang="0">
                <a:pos x="378" y="1573"/>
              </a:cxn>
              <a:cxn ang="0">
                <a:pos x="397" y="1531"/>
              </a:cxn>
              <a:cxn ang="0">
                <a:pos x="451" y="1514"/>
              </a:cxn>
              <a:cxn ang="0">
                <a:pos x="489" y="1472"/>
              </a:cxn>
              <a:cxn ang="0">
                <a:pos x="742" y="1460"/>
              </a:cxn>
              <a:cxn ang="0">
                <a:pos x="796" y="1413"/>
              </a:cxn>
              <a:cxn ang="0">
                <a:pos x="862" y="1396"/>
              </a:cxn>
              <a:cxn ang="0">
                <a:pos x="888" y="1361"/>
              </a:cxn>
              <a:cxn ang="0">
                <a:pos x="938" y="1330"/>
              </a:cxn>
              <a:cxn ang="0">
                <a:pos x="945" y="1271"/>
              </a:cxn>
              <a:cxn ang="0">
                <a:pos x="1077" y="1250"/>
              </a:cxn>
              <a:cxn ang="0">
                <a:pos x="1136" y="1212"/>
              </a:cxn>
              <a:cxn ang="0">
                <a:pos x="1399" y="1155"/>
              </a:cxn>
              <a:cxn ang="0">
                <a:pos x="1448" y="1120"/>
              </a:cxn>
              <a:cxn ang="0">
                <a:pos x="1609" y="1082"/>
              </a:cxn>
              <a:cxn ang="0">
                <a:pos x="1661" y="1044"/>
              </a:cxn>
              <a:cxn ang="0">
                <a:pos x="1774" y="1025"/>
              </a:cxn>
              <a:cxn ang="0">
                <a:pos x="1899" y="988"/>
              </a:cxn>
              <a:cxn ang="0">
                <a:pos x="1996" y="969"/>
              </a:cxn>
              <a:cxn ang="0">
                <a:pos x="2015" y="919"/>
              </a:cxn>
              <a:cxn ang="0">
                <a:pos x="2081" y="903"/>
              </a:cxn>
              <a:cxn ang="0">
                <a:pos x="2145" y="827"/>
              </a:cxn>
              <a:cxn ang="0">
                <a:pos x="2296" y="799"/>
              </a:cxn>
              <a:cxn ang="0">
                <a:pos x="2381" y="725"/>
              </a:cxn>
              <a:cxn ang="0">
                <a:pos x="2450" y="664"/>
              </a:cxn>
              <a:cxn ang="0">
                <a:pos x="2476" y="614"/>
              </a:cxn>
              <a:cxn ang="0">
                <a:pos x="2752" y="588"/>
              </a:cxn>
              <a:cxn ang="0">
                <a:pos x="2806" y="536"/>
              </a:cxn>
              <a:cxn ang="0">
                <a:pos x="2863" y="506"/>
              </a:cxn>
              <a:cxn ang="0">
                <a:pos x="2955" y="449"/>
              </a:cxn>
              <a:cxn ang="0">
                <a:pos x="3104" y="409"/>
              </a:cxn>
              <a:cxn ang="0">
                <a:pos x="3149" y="248"/>
              </a:cxn>
              <a:cxn ang="0">
                <a:pos x="3947" y="192"/>
              </a:cxn>
              <a:cxn ang="0">
                <a:pos x="4023" y="0"/>
              </a:cxn>
            </a:cxnLst>
            <a:rect l="0" t="0" r="r" b="b"/>
            <a:pathLst>
              <a:path w="4836" h="1916">
                <a:moveTo>
                  <a:pt x="0" y="1916"/>
                </a:moveTo>
                <a:lnTo>
                  <a:pt x="85" y="1916"/>
                </a:lnTo>
                <a:lnTo>
                  <a:pt x="85" y="1883"/>
                </a:lnTo>
                <a:lnTo>
                  <a:pt x="104" y="1883"/>
                </a:lnTo>
                <a:lnTo>
                  <a:pt x="104" y="1854"/>
                </a:lnTo>
                <a:lnTo>
                  <a:pt x="116" y="1854"/>
                </a:lnTo>
                <a:lnTo>
                  <a:pt x="116" y="1835"/>
                </a:lnTo>
                <a:lnTo>
                  <a:pt x="130" y="1835"/>
                </a:lnTo>
                <a:lnTo>
                  <a:pt x="130" y="1821"/>
                </a:lnTo>
                <a:lnTo>
                  <a:pt x="140" y="1821"/>
                </a:lnTo>
                <a:lnTo>
                  <a:pt x="140" y="1800"/>
                </a:lnTo>
                <a:lnTo>
                  <a:pt x="149" y="1800"/>
                </a:lnTo>
                <a:lnTo>
                  <a:pt x="149" y="1774"/>
                </a:lnTo>
                <a:lnTo>
                  <a:pt x="175" y="1774"/>
                </a:lnTo>
                <a:lnTo>
                  <a:pt x="175" y="1762"/>
                </a:lnTo>
                <a:lnTo>
                  <a:pt x="201" y="1762"/>
                </a:lnTo>
                <a:lnTo>
                  <a:pt x="201" y="1734"/>
                </a:lnTo>
                <a:lnTo>
                  <a:pt x="222" y="1734"/>
                </a:lnTo>
                <a:lnTo>
                  <a:pt x="222" y="1703"/>
                </a:lnTo>
                <a:lnTo>
                  <a:pt x="234" y="1703"/>
                </a:lnTo>
                <a:lnTo>
                  <a:pt x="234" y="1668"/>
                </a:lnTo>
                <a:lnTo>
                  <a:pt x="244" y="1668"/>
                </a:lnTo>
                <a:lnTo>
                  <a:pt x="244" y="1637"/>
                </a:lnTo>
                <a:lnTo>
                  <a:pt x="312" y="1637"/>
                </a:lnTo>
                <a:lnTo>
                  <a:pt x="312" y="1623"/>
                </a:lnTo>
                <a:lnTo>
                  <a:pt x="319" y="1623"/>
                </a:lnTo>
                <a:lnTo>
                  <a:pt x="319" y="1602"/>
                </a:lnTo>
                <a:lnTo>
                  <a:pt x="359" y="1602"/>
                </a:lnTo>
                <a:lnTo>
                  <a:pt x="359" y="1573"/>
                </a:lnTo>
                <a:lnTo>
                  <a:pt x="378" y="1573"/>
                </a:lnTo>
                <a:lnTo>
                  <a:pt x="378" y="1545"/>
                </a:lnTo>
                <a:lnTo>
                  <a:pt x="397" y="1545"/>
                </a:lnTo>
                <a:lnTo>
                  <a:pt x="397" y="1531"/>
                </a:lnTo>
                <a:lnTo>
                  <a:pt x="416" y="1531"/>
                </a:lnTo>
                <a:lnTo>
                  <a:pt x="416" y="1514"/>
                </a:lnTo>
                <a:lnTo>
                  <a:pt x="451" y="1514"/>
                </a:lnTo>
                <a:lnTo>
                  <a:pt x="451" y="1502"/>
                </a:lnTo>
                <a:lnTo>
                  <a:pt x="489" y="1502"/>
                </a:lnTo>
                <a:lnTo>
                  <a:pt x="489" y="1472"/>
                </a:lnTo>
                <a:lnTo>
                  <a:pt x="678" y="1472"/>
                </a:lnTo>
                <a:lnTo>
                  <a:pt x="678" y="1460"/>
                </a:lnTo>
                <a:lnTo>
                  <a:pt x="742" y="1460"/>
                </a:lnTo>
                <a:lnTo>
                  <a:pt x="742" y="1441"/>
                </a:lnTo>
                <a:lnTo>
                  <a:pt x="796" y="1441"/>
                </a:lnTo>
                <a:lnTo>
                  <a:pt x="796" y="1413"/>
                </a:lnTo>
                <a:lnTo>
                  <a:pt x="834" y="1413"/>
                </a:lnTo>
                <a:lnTo>
                  <a:pt x="834" y="1396"/>
                </a:lnTo>
                <a:lnTo>
                  <a:pt x="862" y="1396"/>
                </a:lnTo>
                <a:lnTo>
                  <a:pt x="862" y="1384"/>
                </a:lnTo>
                <a:lnTo>
                  <a:pt x="888" y="1384"/>
                </a:lnTo>
                <a:lnTo>
                  <a:pt x="888" y="1361"/>
                </a:lnTo>
                <a:lnTo>
                  <a:pt x="926" y="1361"/>
                </a:lnTo>
                <a:lnTo>
                  <a:pt x="926" y="1330"/>
                </a:lnTo>
                <a:lnTo>
                  <a:pt x="938" y="1330"/>
                </a:lnTo>
                <a:lnTo>
                  <a:pt x="938" y="1299"/>
                </a:lnTo>
                <a:lnTo>
                  <a:pt x="945" y="1299"/>
                </a:lnTo>
                <a:lnTo>
                  <a:pt x="945" y="1271"/>
                </a:lnTo>
                <a:lnTo>
                  <a:pt x="974" y="1271"/>
                </a:lnTo>
                <a:lnTo>
                  <a:pt x="974" y="1250"/>
                </a:lnTo>
                <a:lnTo>
                  <a:pt x="1077" y="1250"/>
                </a:lnTo>
                <a:lnTo>
                  <a:pt x="1077" y="1231"/>
                </a:lnTo>
                <a:lnTo>
                  <a:pt x="1136" y="1231"/>
                </a:lnTo>
                <a:lnTo>
                  <a:pt x="1136" y="1212"/>
                </a:lnTo>
                <a:lnTo>
                  <a:pt x="1257" y="1212"/>
                </a:lnTo>
                <a:lnTo>
                  <a:pt x="1257" y="1155"/>
                </a:lnTo>
                <a:lnTo>
                  <a:pt x="1399" y="1155"/>
                </a:lnTo>
                <a:lnTo>
                  <a:pt x="1399" y="1139"/>
                </a:lnTo>
                <a:lnTo>
                  <a:pt x="1448" y="1139"/>
                </a:lnTo>
                <a:lnTo>
                  <a:pt x="1448" y="1120"/>
                </a:lnTo>
                <a:lnTo>
                  <a:pt x="1517" y="1120"/>
                </a:lnTo>
                <a:lnTo>
                  <a:pt x="1517" y="1082"/>
                </a:lnTo>
                <a:lnTo>
                  <a:pt x="1609" y="1082"/>
                </a:lnTo>
                <a:lnTo>
                  <a:pt x="1609" y="1063"/>
                </a:lnTo>
                <a:lnTo>
                  <a:pt x="1661" y="1063"/>
                </a:lnTo>
                <a:lnTo>
                  <a:pt x="1661" y="1044"/>
                </a:lnTo>
                <a:lnTo>
                  <a:pt x="1708" y="1044"/>
                </a:lnTo>
                <a:lnTo>
                  <a:pt x="1708" y="1025"/>
                </a:lnTo>
                <a:lnTo>
                  <a:pt x="1774" y="1025"/>
                </a:lnTo>
                <a:lnTo>
                  <a:pt x="1774" y="1006"/>
                </a:lnTo>
                <a:lnTo>
                  <a:pt x="1899" y="1006"/>
                </a:lnTo>
                <a:lnTo>
                  <a:pt x="1899" y="988"/>
                </a:lnTo>
                <a:lnTo>
                  <a:pt x="1940" y="988"/>
                </a:lnTo>
                <a:lnTo>
                  <a:pt x="1940" y="969"/>
                </a:lnTo>
                <a:lnTo>
                  <a:pt x="1996" y="969"/>
                </a:lnTo>
                <a:lnTo>
                  <a:pt x="1996" y="940"/>
                </a:lnTo>
                <a:lnTo>
                  <a:pt x="2015" y="940"/>
                </a:lnTo>
                <a:lnTo>
                  <a:pt x="2015" y="919"/>
                </a:lnTo>
                <a:lnTo>
                  <a:pt x="2022" y="919"/>
                </a:lnTo>
                <a:lnTo>
                  <a:pt x="2022" y="903"/>
                </a:lnTo>
                <a:lnTo>
                  <a:pt x="2081" y="903"/>
                </a:lnTo>
                <a:lnTo>
                  <a:pt x="2081" y="853"/>
                </a:lnTo>
                <a:lnTo>
                  <a:pt x="2145" y="853"/>
                </a:lnTo>
                <a:lnTo>
                  <a:pt x="2145" y="827"/>
                </a:lnTo>
                <a:lnTo>
                  <a:pt x="2183" y="827"/>
                </a:lnTo>
                <a:lnTo>
                  <a:pt x="2183" y="799"/>
                </a:lnTo>
                <a:lnTo>
                  <a:pt x="2296" y="799"/>
                </a:lnTo>
                <a:lnTo>
                  <a:pt x="2296" y="777"/>
                </a:lnTo>
                <a:lnTo>
                  <a:pt x="2381" y="777"/>
                </a:lnTo>
                <a:lnTo>
                  <a:pt x="2381" y="725"/>
                </a:lnTo>
                <a:lnTo>
                  <a:pt x="2431" y="725"/>
                </a:lnTo>
                <a:lnTo>
                  <a:pt x="2431" y="664"/>
                </a:lnTo>
                <a:lnTo>
                  <a:pt x="2450" y="664"/>
                </a:lnTo>
                <a:lnTo>
                  <a:pt x="2450" y="638"/>
                </a:lnTo>
                <a:lnTo>
                  <a:pt x="2476" y="638"/>
                </a:lnTo>
                <a:lnTo>
                  <a:pt x="2476" y="614"/>
                </a:lnTo>
                <a:lnTo>
                  <a:pt x="2608" y="614"/>
                </a:lnTo>
                <a:lnTo>
                  <a:pt x="2608" y="588"/>
                </a:lnTo>
                <a:lnTo>
                  <a:pt x="2752" y="588"/>
                </a:lnTo>
                <a:lnTo>
                  <a:pt x="2752" y="562"/>
                </a:lnTo>
                <a:lnTo>
                  <a:pt x="2806" y="562"/>
                </a:lnTo>
                <a:lnTo>
                  <a:pt x="2806" y="536"/>
                </a:lnTo>
                <a:lnTo>
                  <a:pt x="2847" y="536"/>
                </a:lnTo>
                <a:lnTo>
                  <a:pt x="2847" y="506"/>
                </a:lnTo>
                <a:lnTo>
                  <a:pt x="2863" y="506"/>
                </a:lnTo>
                <a:lnTo>
                  <a:pt x="2863" y="475"/>
                </a:lnTo>
                <a:lnTo>
                  <a:pt x="2955" y="475"/>
                </a:lnTo>
                <a:lnTo>
                  <a:pt x="2955" y="449"/>
                </a:lnTo>
                <a:lnTo>
                  <a:pt x="3024" y="449"/>
                </a:lnTo>
                <a:lnTo>
                  <a:pt x="3024" y="409"/>
                </a:lnTo>
                <a:lnTo>
                  <a:pt x="3104" y="409"/>
                </a:lnTo>
                <a:lnTo>
                  <a:pt x="3104" y="359"/>
                </a:lnTo>
                <a:lnTo>
                  <a:pt x="3149" y="359"/>
                </a:lnTo>
                <a:lnTo>
                  <a:pt x="3149" y="248"/>
                </a:lnTo>
                <a:lnTo>
                  <a:pt x="3603" y="248"/>
                </a:lnTo>
                <a:lnTo>
                  <a:pt x="3603" y="192"/>
                </a:lnTo>
                <a:lnTo>
                  <a:pt x="3947" y="192"/>
                </a:lnTo>
                <a:lnTo>
                  <a:pt x="3947" y="128"/>
                </a:lnTo>
                <a:lnTo>
                  <a:pt x="4023" y="128"/>
                </a:lnTo>
                <a:lnTo>
                  <a:pt x="4023" y="0"/>
                </a:lnTo>
                <a:lnTo>
                  <a:pt x="4836" y="0"/>
                </a:lnTo>
              </a:path>
            </a:pathLst>
          </a:custGeom>
          <a:noFill/>
          <a:ln w="38100" cap="flat" cmpd="sng">
            <a:solidFill>
              <a:srgbClr val="FF99FF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7573" name="Freeform 37"/>
          <p:cNvSpPr>
            <a:spLocks/>
          </p:cNvSpPr>
          <p:nvPr/>
        </p:nvSpPr>
        <p:spPr bwMode="auto">
          <a:xfrm>
            <a:off x="1712913" y="2438400"/>
            <a:ext cx="6483350" cy="2660650"/>
          </a:xfrm>
          <a:custGeom>
            <a:avLst/>
            <a:gdLst/>
            <a:ahLst/>
            <a:cxnLst>
              <a:cxn ang="0">
                <a:pos x="47" y="1970"/>
              </a:cxn>
              <a:cxn ang="0">
                <a:pos x="90" y="1958"/>
              </a:cxn>
              <a:cxn ang="0">
                <a:pos x="163" y="1932"/>
              </a:cxn>
              <a:cxn ang="0">
                <a:pos x="194" y="1908"/>
              </a:cxn>
              <a:cxn ang="0">
                <a:pos x="198" y="1887"/>
              </a:cxn>
              <a:cxn ang="0">
                <a:pos x="222" y="1861"/>
              </a:cxn>
              <a:cxn ang="0">
                <a:pos x="246" y="1847"/>
              </a:cxn>
              <a:cxn ang="0">
                <a:pos x="276" y="1816"/>
              </a:cxn>
              <a:cxn ang="0">
                <a:pos x="298" y="1795"/>
              </a:cxn>
              <a:cxn ang="0">
                <a:pos x="376" y="1752"/>
              </a:cxn>
              <a:cxn ang="0">
                <a:pos x="390" y="1686"/>
              </a:cxn>
              <a:cxn ang="0">
                <a:pos x="458" y="1658"/>
              </a:cxn>
              <a:cxn ang="0">
                <a:pos x="522" y="1632"/>
              </a:cxn>
              <a:cxn ang="0">
                <a:pos x="595" y="1608"/>
              </a:cxn>
              <a:cxn ang="0">
                <a:pos x="702" y="1587"/>
              </a:cxn>
              <a:cxn ang="0">
                <a:pos x="843" y="1566"/>
              </a:cxn>
              <a:cxn ang="0">
                <a:pos x="867" y="1535"/>
              </a:cxn>
              <a:cxn ang="0">
                <a:pos x="950" y="1504"/>
              </a:cxn>
              <a:cxn ang="0">
                <a:pos x="1001" y="1486"/>
              </a:cxn>
              <a:cxn ang="0">
                <a:pos x="1037" y="1452"/>
              </a:cxn>
              <a:cxn ang="0">
                <a:pos x="1061" y="1429"/>
              </a:cxn>
              <a:cxn ang="0">
                <a:pos x="1143" y="1396"/>
              </a:cxn>
              <a:cxn ang="0">
                <a:pos x="1261" y="1372"/>
              </a:cxn>
              <a:cxn ang="0">
                <a:pos x="1268" y="1341"/>
              </a:cxn>
              <a:cxn ang="0">
                <a:pos x="1422" y="1301"/>
              </a:cxn>
              <a:cxn ang="0">
                <a:pos x="1431" y="1275"/>
              </a:cxn>
              <a:cxn ang="0">
                <a:pos x="1450" y="1242"/>
              </a:cxn>
              <a:cxn ang="0">
                <a:pos x="1547" y="1209"/>
              </a:cxn>
              <a:cxn ang="0">
                <a:pos x="1769" y="1178"/>
              </a:cxn>
              <a:cxn ang="0">
                <a:pos x="1916" y="1115"/>
              </a:cxn>
              <a:cxn ang="0">
                <a:pos x="1932" y="1074"/>
              </a:cxn>
              <a:cxn ang="0">
                <a:pos x="1991" y="1039"/>
              </a:cxn>
              <a:cxn ang="0">
                <a:pos x="2041" y="1015"/>
              </a:cxn>
              <a:cxn ang="0">
                <a:pos x="2053" y="971"/>
              </a:cxn>
              <a:cxn ang="0">
                <a:pos x="2074" y="933"/>
              </a:cxn>
              <a:cxn ang="0">
                <a:pos x="2225" y="893"/>
              </a:cxn>
              <a:cxn ang="0">
                <a:pos x="2395" y="843"/>
              </a:cxn>
              <a:cxn ang="0">
                <a:pos x="2459" y="800"/>
              </a:cxn>
              <a:cxn ang="0">
                <a:pos x="2551" y="753"/>
              </a:cxn>
              <a:cxn ang="0">
                <a:pos x="2712" y="711"/>
              </a:cxn>
              <a:cxn ang="0">
                <a:pos x="2742" y="666"/>
              </a:cxn>
              <a:cxn ang="0">
                <a:pos x="3101" y="616"/>
              </a:cxn>
              <a:cxn ang="0">
                <a:pos x="3271" y="550"/>
              </a:cxn>
              <a:cxn ang="0">
                <a:pos x="3408" y="474"/>
              </a:cxn>
              <a:cxn ang="0">
                <a:pos x="3456" y="394"/>
              </a:cxn>
              <a:cxn ang="0">
                <a:pos x="3479" y="309"/>
              </a:cxn>
              <a:cxn ang="0">
                <a:pos x="3543" y="238"/>
              </a:cxn>
              <a:cxn ang="0">
                <a:pos x="3746" y="158"/>
              </a:cxn>
              <a:cxn ang="0">
                <a:pos x="3919" y="80"/>
              </a:cxn>
              <a:cxn ang="0">
                <a:pos x="4840" y="0"/>
              </a:cxn>
            </a:cxnLst>
            <a:rect l="0" t="0" r="r" b="b"/>
            <a:pathLst>
              <a:path w="4840" h="1970">
                <a:moveTo>
                  <a:pt x="0" y="1970"/>
                </a:moveTo>
                <a:lnTo>
                  <a:pt x="47" y="1970"/>
                </a:lnTo>
                <a:lnTo>
                  <a:pt x="47" y="1958"/>
                </a:lnTo>
                <a:lnTo>
                  <a:pt x="90" y="1958"/>
                </a:lnTo>
                <a:lnTo>
                  <a:pt x="90" y="1932"/>
                </a:lnTo>
                <a:lnTo>
                  <a:pt x="163" y="1932"/>
                </a:lnTo>
                <a:lnTo>
                  <a:pt x="163" y="1908"/>
                </a:lnTo>
                <a:lnTo>
                  <a:pt x="194" y="1908"/>
                </a:lnTo>
                <a:lnTo>
                  <a:pt x="194" y="1887"/>
                </a:lnTo>
                <a:lnTo>
                  <a:pt x="198" y="1887"/>
                </a:lnTo>
                <a:lnTo>
                  <a:pt x="198" y="1861"/>
                </a:lnTo>
                <a:lnTo>
                  <a:pt x="222" y="1861"/>
                </a:lnTo>
                <a:lnTo>
                  <a:pt x="222" y="1847"/>
                </a:lnTo>
                <a:lnTo>
                  <a:pt x="246" y="1847"/>
                </a:lnTo>
                <a:lnTo>
                  <a:pt x="246" y="1816"/>
                </a:lnTo>
                <a:lnTo>
                  <a:pt x="276" y="1816"/>
                </a:lnTo>
                <a:lnTo>
                  <a:pt x="276" y="1795"/>
                </a:lnTo>
                <a:lnTo>
                  <a:pt x="298" y="1795"/>
                </a:lnTo>
                <a:lnTo>
                  <a:pt x="298" y="1752"/>
                </a:lnTo>
                <a:lnTo>
                  <a:pt x="376" y="1752"/>
                </a:lnTo>
                <a:lnTo>
                  <a:pt x="376" y="1686"/>
                </a:lnTo>
                <a:lnTo>
                  <a:pt x="390" y="1686"/>
                </a:lnTo>
                <a:lnTo>
                  <a:pt x="390" y="1658"/>
                </a:lnTo>
                <a:lnTo>
                  <a:pt x="458" y="1658"/>
                </a:lnTo>
                <a:lnTo>
                  <a:pt x="458" y="1632"/>
                </a:lnTo>
                <a:lnTo>
                  <a:pt x="522" y="1632"/>
                </a:lnTo>
                <a:lnTo>
                  <a:pt x="522" y="1608"/>
                </a:lnTo>
                <a:lnTo>
                  <a:pt x="595" y="1608"/>
                </a:lnTo>
                <a:lnTo>
                  <a:pt x="595" y="1587"/>
                </a:lnTo>
                <a:lnTo>
                  <a:pt x="702" y="1587"/>
                </a:lnTo>
                <a:lnTo>
                  <a:pt x="702" y="1566"/>
                </a:lnTo>
                <a:lnTo>
                  <a:pt x="843" y="1566"/>
                </a:lnTo>
                <a:lnTo>
                  <a:pt x="843" y="1535"/>
                </a:lnTo>
                <a:lnTo>
                  <a:pt x="867" y="1535"/>
                </a:lnTo>
                <a:lnTo>
                  <a:pt x="867" y="1504"/>
                </a:lnTo>
                <a:lnTo>
                  <a:pt x="950" y="1504"/>
                </a:lnTo>
                <a:lnTo>
                  <a:pt x="950" y="1486"/>
                </a:lnTo>
                <a:lnTo>
                  <a:pt x="1001" y="1486"/>
                </a:lnTo>
                <a:lnTo>
                  <a:pt x="1001" y="1452"/>
                </a:lnTo>
                <a:lnTo>
                  <a:pt x="1037" y="1452"/>
                </a:lnTo>
                <a:lnTo>
                  <a:pt x="1037" y="1429"/>
                </a:lnTo>
                <a:lnTo>
                  <a:pt x="1061" y="1429"/>
                </a:lnTo>
                <a:lnTo>
                  <a:pt x="1061" y="1396"/>
                </a:lnTo>
                <a:lnTo>
                  <a:pt x="1143" y="1396"/>
                </a:lnTo>
                <a:lnTo>
                  <a:pt x="1143" y="1372"/>
                </a:lnTo>
                <a:lnTo>
                  <a:pt x="1261" y="1372"/>
                </a:lnTo>
                <a:lnTo>
                  <a:pt x="1261" y="1341"/>
                </a:lnTo>
                <a:lnTo>
                  <a:pt x="1268" y="1341"/>
                </a:lnTo>
                <a:lnTo>
                  <a:pt x="1268" y="1301"/>
                </a:lnTo>
                <a:lnTo>
                  <a:pt x="1422" y="1301"/>
                </a:lnTo>
                <a:lnTo>
                  <a:pt x="1422" y="1275"/>
                </a:lnTo>
                <a:lnTo>
                  <a:pt x="1431" y="1275"/>
                </a:lnTo>
                <a:lnTo>
                  <a:pt x="1431" y="1242"/>
                </a:lnTo>
                <a:lnTo>
                  <a:pt x="1450" y="1242"/>
                </a:lnTo>
                <a:lnTo>
                  <a:pt x="1450" y="1209"/>
                </a:lnTo>
                <a:lnTo>
                  <a:pt x="1547" y="1209"/>
                </a:lnTo>
                <a:lnTo>
                  <a:pt x="1547" y="1178"/>
                </a:lnTo>
                <a:lnTo>
                  <a:pt x="1769" y="1178"/>
                </a:lnTo>
                <a:lnTo>
                  <a:pt x="1769" y="1115"/>
                </a:lnTo>
                <a:lnTo>
                  <a:pt x="1916" y="1115"/>
                </a:lnTo>
                <a:lnTo>
                  <a:pt x="1916" y="1074"/>
                </a:lnTo>
                <a:lnTo>
                  <a:pt x="1932" y="1074"/>
                </a:lnTo>
                <a:lnTo>
                  <a:pt x="1932" y="1039"/>
                </a:lnTo>
                <a:lnTo>
                  <a:pt x="1991" y="1039"/>
                </a:lnTo>
                <a:lnTo>
                  <a:pt x="1991" y="1015"/>
                </a:lnTo>
                <a:lnTo>
                  <a:pt x="2041" y="1015"/>
                </a:lnTo>
                <a:lnTo>
                  <a:pt x="2041" y="971"/>
                </a:lnTo>
                <a:lnTo>
                  <a:pt x="2053" y="971"/>
                </a:lnTo>
                <a:lnTo>
                  <a:pt x="2053" y="933"/>
                </a:lnTo>
                <a:lnTo>
                  <a:pt x="2074" y="933"/>
                </a:lnTo>
                <a:lnTo>
                  <a:pt x="2074" y="893"/>
                </a:lnTo>
                <a:lnTo>
                  <a:pt x="2225" y="893"/>
                </a:lnTo>
                <a:lnTo>
                  <a:pt x="2225" y="843"/>
                </a:lnTo>
                <a:lnTo>
                  <a:pt x="2395" y="843"/>
                </a:lnTo>
                <a:lnTo>
                  <a:pt x="2395" y="800"/>
                </a:lnTo>
                <a:lnTo>
                  <a:pt x="2459" y="800"/>
                </a:lnTo>
                <a:lnTo>
                  <a:pt x="2459" y="753"/>
                </a:lnTo>
                <a:lnTo>
                  <a:pt x="2551" y="753"/>
                </a:lnTo>
                <a:lnTo>
                  <a:pt x="2551" y="711"/>
                </a:lnTo>
                <a:lnTo>
                  <a:pt x="2712" y="711"/>
                </a:lnTo>
                <a:lnTo>
                  <a:pt x="2712" y="666"/>
                </a:lnTo>
                <a:lnTo>
                  <a:pt x="2742" y="666"/>
                </a:lnTo>
                <a:lnTo>
                  <a:pt x="2742" y="616"/>
                </a:lnTo>
                <a:lnTo>
                  <a:pt x="3101" y="616"/>
                </a:lnTo>
                <a:lnTo>
                  <a:pt x="3101" y="550"/>
                </a:lnTo>
                <a:lnTo>
                  <a:pt x="3271" y="550"/>
                </a:lnTo>
                <a:lnTo>
                  <a:pt x="3271" y="474"/>
                </a:lnTo>
                <a:lnTo>
                  <a:pt x="3408" y="474"/>
                </a:lnTo>
                <a:lnTo>
                  <a:pt x="3408" y="394"/>
                </a:lnTo>
                <a:lnTo>
                  <a:pt x="3456" y="394"/>
                </a:lnTo>
                <a:lnTo>
                  <a:pt x="3456" y="309"/>
                </a:lnTo>
                <a:lnTo>
                  <a:pt x="3479" y="309"/>
                </a:lnTo>
                <a:lnTo>
                  <a:pt x="3479" y="238"/>
                </a:lnTo>
                <a:lnTo>
                  <a:pt x="3543" y="238"/>
                </a:lnTo>
                <a:lnTo>
                  <a:pt x="3543" y="158"/>
                </a:lnTo>
                <a:lnTo>
                  <a:pt x="3746" y="158"/>
                </a:lnTo>
                <a:lnTo>
                  <a:pt x="3746" y="80"/>
                </a:lnTo>
                <a:lnTo>
                  <a:pt x="3919" y="80"/>
                </a:lnTo>
                <a:lnTo>
                  <a:pt x="3919" y="0"/>
                </a:lnTo>
                <a:lnTo>
                  <a:pt x="4840" y="0"/>
                </a:lnTo>
              </a:path>
            </a:pathLst>
          </a:custGeom>
          <a:noFill/>
          <a:ln w="38100" cap="flat" cmpd="sng">
            <a:solidFill>
              <a:srgbClr val="6699FF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7569" name="Freeform 33"/>
          <p:cNvSpPr>
            <a:spLocks/>
          </p:cNvSpPr>
          <p:nvPr/>
        </p:nvSpPr>
        <p:spPr bwMode="auto">
          <a:xfrm>
            <a:off x="1700213" y="2132013"/>
            <a:ext cx="6526212" cy="2962275"/>
          </a:xfrm>
          <a:custGeom>
            <a:avLst/>
            <a:gdLst/>
            <a:ahLst/>
            <a:cxnLst>
              <a:cxn ang="0">
                <a:pos x="2006" y="33"/>
              </a:cxn>
              <a:cxn ang="0">
                <a:pos x="1938" y="68"/>
              </a:cxn>
              <a:cxn ang="0">
                <a:pos x="1881" y="127"/>
              </a:cxn>
              <a:cxn ang="0">
                <a:pos x="1752" y="154"/>
              </a:cxn>
              <a:cxn ang="0">
                <a:pos x="1721" y="202"/>
              </a:cxn>
              <a:cxn ang="0">
                <a:pos x="1611" y="232"/>
              </a:cxn>
              <a:cxn ang="0">
                <a:pos x="1536" y="253"/>
              </a:cxn>
              <a:cxn ang="0">
                <a:pos x="1504" y="274"/>
              </a:cxn>
              <a:cxn ang="0">
                <a:pos x="1446" y="295"/>
              </a:cxn>
              <a:cxn ang="0">
                <a:pos x="1424" y="306"/>
              </a:cxn>
              <a:cxn ang="0">
                <a:pos x="1353" y="327"/>
              </a:cxn>
              <a:cxn ang="0">
                <a:pos x="1325" y="337"/>
              </a:cxn>
              <a:cxn ang="0">
                <a:pos x="1296" y="357"/>
              </a:cxn>
              <a:cxn ang="0">
                <a:pos x="1262" y="362"/>
              </a:cxn>
              <a:cxn ang="0">
                <a:pos x="1228" y="385"/>
              </a:cxn>
              <a:cxn ang="0">
                <a:pos x="1187" y="391"/>
              </a:cxn>
              <a:cxn ang="0">
                <a:pos x="1170" y="405"/>
              </a:cxn>
              <a:cxn ang="0">
                <a:pos x="1120" y="412"/>
              </a:cxn>
              <a:cxn ang="0">
                <a:pos x="1098" y="429"/>
              </a:cxn>
              <a:cxn ang="0">
                <a:pos x="1051" y="435"/>
              </a:cxn>
              <a:cxn ang="0">
                <a:pos x="1035" y="451"/>
              </a:cxn>
              <a:cxn ang="0">
                <a:pos x="917" y="456"/>
              </a:cxn>
              <a:cxn ang="0">
                <a:pos x="892" y="474"/>
              </a:cxn>
              <a:cxn ang="0">
                <a:pos x="867" y="489"/>
              </a:cxn>
              <a:cxn ang="0">
                <a:pos x="858" y="499"/>
              </a:cxn>
              <a:cxn ang="0">
                <a:pos x="838" y="504"/>
              </a:cxn>
              <a:cxn ang="0">
                <a:pos x="819" y="512"/>
              </a:cxn>
              <a:cxn ang="0">
                <a:pos x="781" y="516"/>
              </a:cxn>
              <a:cxn ang="0">
                <a:pos x="757" y="528"/>
              </a:cxn>
              <a:cxn ang="0">
                <a:pos x="736" y="536"/>
              </a:cxn>
              <a:cxn ang="0">
                <a:pos x="723" y="545"/>
              </a:cxn>
              <a:cxn ang="0">
                <a:pos x="670" y="548"/>
              </a:cxn>
              <a:cxn ang="0">
                <a:pos x="667" y="561"/>
              </a:cxn>
              <a:cxn ang="0">
                <a:pos x="650" y="568"/>
              </a:cxn>
              <a:cxn ang="0">
                <a:pos x="623" y="590"/>
              </a:cxn>
              <a:cxn ang="0">
                <a:pos x="600" y="605"/>
              </a:cxn>
              <a:cxn ang="0">
                <a:pos x="524" y="617"/>
              </a:cxn>
              <a:cxn ang="0">
                <a:pos x="512" y="628"/>
              </a:cxn>
              <a:cxn ang="0">
                <a:pos x="487" y="645"/>
              </a:cxn>
              <a:cxn ang="0">
                <a:pos x="481" y="654"/>
              </a:cxn>
              <a:cxn ang="0">
                <a:pos x="467" y="671"/>
              </a:cxn>
              <a:cxn ang="0">
                <a:pos x="449" y="684"/>
              </a:cxn>
              <a:cxn ang="0">
                <a:pos x="444" y="699"/>
              </a:cxn>
              <a:cxn ang="0">
                <a:pos x="418" y="705"/>
              </a:cxn>
              <a:cxn ang="0">
                <a:pos x="411" y="712"/>
              </a:cxn>
              <a:cxn ang="0">
                <a:pos x="400" y="718"/>
              </a:cxn>
              <a:cxn ang="0">
                <a:pos x="391" y="732"/>
              </a:cxn>
              <a:cxn ang="0">
                <a:pos x="362" y="736"/>
              </a:cxn>
              <a:cxn ang="0">
                <a:pos x="353" y="752"/>
              </a:cxn>
              <a:cxn ang="0">
                <a:pos x="303" y="760"/>
              </a:cxn>
              <a:cxn ang="0">
                <a:pos x="294" y="777"/>
              </a:cxn>
              <a:cxn ang="0">
                <a:pos x="270" y="784"/>
              </a:cxn>
              <a:cxn ang="0">
                <a:pos x="248" y="796"/>
              </a:cxn>
              <a:cxn ang="0">
                <a:pos x="215" y="807"/>
              </a:cxn>
              <a:cxn ang="0">
                <a:pos x="207" y="818"/>
              </a:cxn>
              <a:cxn ang="0">
                <a:pos x="157" y="828"/>
              </a:cxn>
              <a:cxn ang="0">
                <a:pos x="148" y="844"/>
              </a:cxn>
              <a:cxn ang="0">
                <a:pos x="117" y="850"/>
              </a:cxn>
              <a:cxn ang="0">
                <a:pos x="99" y="868"/>
              </a:cxn>
              <a:cxn ang="0">
                <a:pos x="79" y="882"/>
              </a:cxn>
              <a:cxn ang="0">
                <a:pos x="56" y="902"/>
              </a:cxn>
              <a:cxn ang="0">
                <a:pos x="48" y="918"/>
              </a:cxn>
              <a:cxn ang="0">
                <a:pos x="0" y="928"/>
              </a:cxn>
            </a:cxnLst>
            <a:rect l="0" t="0" r="r" b="b"/>
            <a:pathLst>
              <a:path w="2048" h="928">
                <a:moveTo>
                  <a:pt x="2048" y="0"/>
                </a:moveTo>
                <a:cubicBezTo>
                  <a:pt x="2006" y="0"/>
                  <a:pt x="2006" y="0"/>
                  <a:pt x="2006" y="0"/>
                </a:cubicBezTo>
                <a:cubicBezTo>
                  <a:pt x="2006" y="33"/>
                  <a:pt x="2006" y="33"/>
                  <a:pt x="2006" y="33"/>
                </a:cubicBezTo>
                <a:cubicBezTo>
                  <a:pt x="1989" y="33"/>
                  <a:pt x="1989" y="33"/>
                  <a:pt x="1989" y="33"/>
                </a:cubicBezTo>
                <a:cubicBezTo>
                  <a:pt x="1989" y="68"/>
                  <a:pt x="1989" y="68"/>
                  <a:pt x="1989" y="68"/>
                </a:cubicBezTo>
                <a:cubicBezTo>
                  <a:pt x="1938" y="68"/>
                  <a:pt x="1938" y="68"/>
                  <a:pt x="1938" y="68"/>
                </a:cubicBezTo>
                <a:cubicBezTo>
                  <a:pt x="1938" y="98"/>
                  <a:pt x="1938" y="98"/>
                  <a:pt x="1938" y="98"/>
                </a:cubicBezTo>
                <a:cubicBezTo>
                  <a:pt x="1881" y="98"/>
                  <a:pt x="1881" y="98"/>
                  <a:pt x="1881" y="98"/>
                </a:cubicBezTo>
                <a:cubicBezTo>
                  <a:pt x="1881" y="127"/>
                  <a:pt x="1881" y="127"/>
                  <a:pt x="1881" y="127"/>
                </a:cubicBezTo>
                <a:cubicBezTo>
                  <a:pt x="1829" y="127"/>
                  <a:pt x="1829" y="127"/>
                  <a:pt x="1829" y="127"/>
                </a:cubicBezTo>
                <a:cubicBezTo>
                  <a:pt x="1829" y="154"/>
                  <a:pt x="1829" y="154"/>
                  <a:pt x="1829" y="154"/>
                </a:cubicBezTo>
                <a:cubicBezTo>
                  <a:pt x="1752" y="154"/>
                  <a:pt x="1752" y="154"/>
                  <a:pt x="1752" y="154"/>
                </a:cubicBezTo>
                <a:cubicBezTo>
                  <a:pt x="1752" y="178"/>
                  <a:pt x="1752" y="178"/>
                  <a:pt x="1752" y="178"/>
                </a:cubicBezTo>
                <a:cubicBezTo>
                  <a:pt x="1721" y="178"/>
                  <a:pt x="1721" y="178"/>
                  <a:pt x="1721" y="178"/>
                </a:cubicBezTo>
                <a:cubicBezTo>
                  <a:pt x="1721" y="202"/>
                  <a:pt x="1721" y="202"/>
                  <a:pt x="1721" y="202"/>
                </a:cubicBezTo>
                <a:cubicBezTo>
                  <a:pt x="1693" y="202"/>
                  <a:pt x="1693" y="202"/>
                  <a:pt x="1693" y="202"/>
                </a:cubicBezTo>
                <a:cubicBezTo>
                  <a:pt x="1693" y="232"/>
                  <a:pt x="1693" y="232"/>
                  <a:pt x="1693" y="232"/>
                </a:cubicBezTo>
                <a:cubicBezTo>
                  <a:pt x="1611" y="232"/>
                  <a:pt x="1611" y="232"/>
                  <a:pt x="1611" y="232"/>
                </a:cubicBezTo>
                <a:cubicBezTo>
                  <a:pt x="1611" y="243"/>
                  <a:pt x="1611" y="243"/>
                  <a:pt x="1611" y="243"/>
                </a:cubicBezTo>
                <a:cubicBezTo>
                  <a:pt x="1536" y="243"/>
                  <a:pt x="1536" y="243"/>
                  <a:pt x="1536" y="243"/>
                </a:cubicBezTo>
                <a:cubicBezTo>
                  <a:pt x="1536" y="253"/>
                  <a:pt x="1536" y="253"/>
                  <a:pt x="1536" y="253"/>
                </a:cubicBezTo>
                <a:cubicBezTo>
                  <a:pt x="1513" y="253"/>
                  <a:pt x="1513" y="253"/>
                  <a:pt x="1513" y="253"/>
                </a:cubicBezTo>
                <a:cubicBezTo>
                  <a:pt x="1513" y="274"/>
                  <a:pt x="1513" y="274"/>
                  <a:pt x="1513" y="274"/>
                </a:cubicBezTo>
                <a:cubicBezTo>
                  <a:pt x="1504" y="274"/>
                  <a:pt x="1504" y="274"/>
                  <a:pt x="1504" y="274"/>
                </a:cubicBezTo>
                <a:cubicBezTo>
                  <a:pt x="1504" y="285"/>
                  <a:pt x="1504" y="285"/>
                  <a:pt x="1504" y="285"/>
                </a:cubicBezTo>
                <a:cubicBezTo>
                  <a:pt x="1446" y="285"/>
                  <a:pt x="1446" y="285"/>
                  <a:pt x="1446" y="285"/>
                </a:cubicBezTo>
                <a:cubicBezTo>
                  <a:pt x="1446" y="295"/>
                  <a:pt x="1446" y="295"/>
                  <a:pt x="1446" y="295"/>
                </a:cubicBezTo>
                <a:cubicBezTo>
                  <a:pt x="1441" y="295"/>
                  <a:pt x="1441" y="295"/>
                  <a:pt x="1441" y="295"/>
                </a:cubicBezTo>
                <a:cubicBezTo>
                  <a:pt x="1441" y="306"/>
                  <a:pt x="1441" y="306"/>
                  <a:pt x="1441" y="306"/>
                </a:cubicBezTo>
                <a:cubicBezTo>
                  <a:pt x="1424" y="306"/>
                  <a:pt x="1424" y="306"/>
                  <a:pt x="1424" y="306"/>
                </a:cubicBezTo>
                <a:cubicBezTo>
                  <a:pt x="1424" y="317"/>
                  <a:pt x="1424" y="317"/>
                  <a:pt x="1424" y="317"/>
                </a:cubicBezTo>
                <a:cubicBezTo>
                  <a:pt x="1353" y="317"/>
                  <a:pt x="1353" y="317"/>
                  <a:pt x="1353" y="317"/>
                </a:cubicBezTo>
                <a:cubicBezTo>
                  <a:pt x="1353" y="327"/>
                  <a:pt x="1353" y="327"/>
                  <a:pt x="1353" y="327"/>
                </a:cubicBezTo>
                <a:cubicBezTo>
                  <a:pt x="1343" y="327"/>
                  <a:pt x="1343" y="327"/>
                  <a:pt x="1343" y="327"/>
                </a:cubicBezTo>
                <a:cubicBezTo>
                  <a:pt x="1343" y="337"/>
                  <a:pt x="1343" y="337"/>
                  <a:pt x="1343" y="337"/>
                </a:cubicBezTo>
                <a:cubicBezTo>
                  <a:pt x="1325" y="337"/>
                  <a:pt x="1325" y="337"/>
                  <a:pt x="1325" y="337"/>
                </a:cubicBezTo>
                <a:cubicBezTo>
                  <a:pt x="1325" y="348"/>
                  <a:pt x="1325" y="348"/>
                  <a:pt x="1325" y="348"/>
                </a:cubicBezTo>
                <a:cubicBezTo>
                  <a:pt x="1296" y="348"/>
                  <a:pt x="1296" y="348"/>
                  <a:pt x="1296" y="348"/>
                </a:cubicBezTo>
                <a:cubicBezTo>
                  <a:pt x="1296" y="357"/>
                  <a:pt x="1296" y="357"/>
                  <a:pt x="1296" y="357"/>
                </a:cubicBezTo>
                <a:cubicBezTo>
                  <a:pt x="1272" y="357"/>
                  <a:pt x="1272" y="357"/>
                  <a:pt x="1272" y="357"/>
                </a:cubicBezTo>
                <a:cubicBezTo>
                  <a:pt x="1272" y="362"/>
                  <a:pt x="1272" y="362"/>
                  <a:pt x="1272" y="362"/>
                </a:cubicBezTo>
                <a:cubicBezTo>
                  <a:pt x="1262" y="362"/>
                  <a:pt x="1262" y="362"/>
                  <a:pt x="1262" y="362"/>
                </a:cubicBezTo>
                <a:cubicBezTo>
                  <a:pt x="1262" y="371"/>
                  <a:pt x="1262" y="371"/>
                  <a:pt x="1262" y="371"/>
                </a:cubicBezTo>
                <a:cubicBezTo>
                  <a:pt x="1228" y="371"/>
                  <a:pt x="1228" y="371"/>
                  <a:pt x="1228" y="371"/>
                </a:cubicBezTo>
                <a:cubicBezTo>
                  <a:pt x="1228" y="385"/>
                  <a:pt x="1228" y="385"/>
                  <a:pt x="1228" y="385"/>
                </a:cubicBezTo>
                <a:cubicBezTo>
                  <a:pt x="1195" y="385"/>
                  <a:pt x="1195" y="385"/>
                  <a:pt x="1195" y="385"/>
                </a:cubicBezTo>
                <a:cubicBezTo>
                  <a:pt x="1195" y="391"/>
                  <a:pt x="1195" y="391"/>
                  <a:pt x="1195" y="391"/>
                </a:cubicBezTo>
                <a:cubicBezTo>
                  <a:pt x="1187" y="391"/>
                  <a:pt x="1187" y="391"/>
                  <a:pt x="1187" y="391"/>
                </a:cubicBezTo>
                <a:cubicBezTo>
                  <a:pt x="1187" y="399"/>
                  <a:pt x="1187" y="399"/>
                  <a:pt x="1187" y="399"/>
                </a:cubicBezTo>
                <a:cubicBezTo>
                  <a:pt x="1170" y="399"/>
                  <a:pt x="1170" y="399"/>
                  <a:pt x="1170" y="399"/>
                </a:cubicBezTo>
                <a:cubicBezTo>
                  <a:pt x="1170" y="405"/>
                  <a:pt x="1170" y="405"/>
                  <a:pt x="1170" y="405"/>
                </a:cubicBezTo>
                <a:cubicBezTo>
                  <a:pt x="1125" y="405"/>
                  <a:pt x="1125" y="405"/>
                  <a:pt x="1125" y="405"/>
                </a:cubicBezTo>
                <a:cubicBezTo>
                  <a:pt x="1125" y="412"/>
                  <a:pt x="1125" y="412"/>
                  <a:pt x="1125" y="412"/>
                </a:cubicBezTo>
                <a:cubicBezTo>
                  <a:pt x="1120" y="412"/>
                  <a:pt x="1120" y="412"/>
                  <a:pt x="1120" y="412"/>
                </a:cubicBezTo>
                <a:cubicBezTo>
                  <a:pt x="1120" y="419"/>
                  <a:pt x="1120" y="419"/>
                  <a:pt x="1120" y="419"/>
                </a:cubicBezTo>
                <a:cubicBezTo>
                  <a:pt x="1098" y="419"/>
                  <a:pt x="1098" y="419"/>
                  <a:pt x="1098" y="419"/>
                </a:cubicBezTo>
                <a:cubicBezTo>
                  <a:pt x="1098" y="429"/>
                  <a:pt x="1098" y="429"/>
                  <a:pt x="1098" y="429"/>
                </a:cubicBezTo>
                <a:cubicBezTo>
                  <a:pt x="1071" y="429"/>
                  <a:pt x="1071" y="429"/>
                  <a:pt x="1071" y="429"/>
                </a:cubicBezTo>
                <a:cubicBezTo>
                  <a:pt x="1071" y="435"/>
                  <a:pt x="1071" y="435"/>
                  <a:pt x="1071" y="435"/>
                </a:cubicBezTo>
                <a:cubicBezTo>
                  <a:pt x="1051" y="435"/>
                  <a:pt x="1051" y="435"/>
                  <a:pt x="1051" y="435"/>
                </a:cubicBezTo>
                <a:cubicBezTo>
                  <a:pt x="1051" y="435"/>
                  <a:pt x="1051" y="444"/>
                  <a:pt x="1051" y="443"/>
                </a:cubicBezTo>
                <a:cubicBezTo>
                  <a:pt x="1052" y="443"/>
                  <a:pt x="1035" y="443"/>
                  <a:pt x="1035" y="443"/>
                </a:cubicBezTo>
                <a:cubicBezTo>
                  <a:pt x="1035" y="451"/>
                  <a:pt x="1035" y="451"/>
                  <a:pt x="1035" y="451"/>
                </a:cubicBezTo>
                <a:cubicBezTo>
                  <a:pt x="968" y="451"/>
                  <a:pt x="968" y="451"/>
                  <a:pt x="968" y="451"/>
                </a:cubicBezTo>
                <a:cubicBezTo>
                  <a:pt x="968" y="456"/>
                  <a:pt x="968" y="456"/>
                  <a:pt x="968" y="456"/>
                </a:cubicBezTo>
                <a:cubicBezTo>
                  <a:pt x="917" y="456"/>
                  <a:pt x="917" y="456"/>
                  <a:pt x="917" y="456"/>
                </a:cubicBezTo>
                <a:cubicBezTo>
                  <a:pt x="917" y="467"/>
                  <a:pt x="917" y="467"/>
                  <a:pt x="917" y="467"/>
                </a:cubicBezTo>
                <a:cubicBezTo>
                  <a:pt x="892" y="467"/>
                  <a:pt x="892" y="467"/>
                  <a:pt x="892" y="467"/>
                </a:cubicBezTo>
                <a:cubicBezTo>
                  <a:pt x="892" y="474"/>
                  <a:pt x="892" y="474"/>
                  <a:pt x="892" y="474"/>
                </a:cubicBezTo>
                <a:cubicBezTo>
                  <a:pt x="883" y="474"/>
                  <a:pt x="883" y="474"/>
                  <a:pt x="883" y="474"/>
                </a:cubicBezTo>
                <a:cubicBezTo>
                  <a:pt x="883" y="489"/>
                  <a:pt x="883" y="489"/>
                  <a:pt x="883" y="489"/>
                </a:cubicBezTo>
                <a:cubicBezTo>
                  <a:pt x="867" y="489"/>
                  <a:pt x="867" y="489"/>
                  <a:pt x="867" y="489"/>
                </a:cubicBezTo>
                <a:cubicBezTo>
                  <a:pt x="867" y="493"/>
                  <a:pt x="867" y="493"/>
                  <a:pt x="867" y="493"/>
                </a:cubicBezTo>
                <a:cubicBezTo>
                  <a:pt x="858" y="493"/>
                  <a:pt x="858" y="493"/>
                  <a:pt x="858" y="493"/>
                </a:cubicBezTo>
                <a:cubicBezTo>
                  <a:pt x="858" y="499"/>
                  <a:pt x="858" y="499"/>
                  <a:pt x="858" y="499"/>
                </a:cubicBezTo>
                <a:cubicBezTo>
                  <a:pt x="850" y="499"/>
                  <a:pt x="850" y="499"/>
                  <a:pt x="850" y="499"/>
                </a:cubicBezTo>
                <a:cubicBezTo>
                  <a:pt x="850" y="504"/>
                  <a:pt x="850" y="504"/>
                  <a:pt x="850" y="504"/>
                </a:cubicBezTo>
                <a:cubicBezTo>
                  <a:pt x="838" y="504"/>
                  <a:pt x="838" y="504"/>
                  <a:pt x="838" y="504"/>
                </a:cubicBezTo>
                <a:cubicBezTo>
                  <a:pt x="838" y="508"/>
                  <a:pt x="838" y="508"/>
                  <a:pt x="838" y="508"/>
                </a:cubicBezTo>
                <a:cubicBezTo>
                  <a:pt x="819" y="508"/>
                  <a:pt x="819" y="508"/>
                  <a:pt x="819" y="508"/>
                </a:cubicBezTo>
                <a:cubicBezTo>
                  <a:pt x="819" y="512"/>
                  <a:pt x="819" y="512"/>
                  <a:pt x="819" y="512"/>
                </a:cubicBezTo>
                <a:cubicBezTo>
                  <a:pt x="790" y="512"/>
                  <a:pt x="790" y="512"/>
                  <a:pt x="790" y="512"/>
                </a:cubicBezTo>
                <a:cubicBezTo>
                  <a:pt x="790" y="516"/>
                  <a:pt x="790" y="516"/>
                  <a:pt x="790" y="516"/>
                </a:cubicBezTo>
                <a:cubicBezTo>
                  <a:pt x="781" y="516"/>
                  <a:pt x="781" y="516"/>
                  <a:pt x="781" y="516"/>
                </a:cubicBezTo>
                <a:cubicBezTo>
                  <a:pt x="781" y="523"/>
                  <a:pt x="781" y="523"/>
                  <a:pt x="781" y="523"/>
                </a:cubicBezTo>
                <a:cubicBezTo>
                  <a:pt x="757" y="523"/>
                  <a:pt x="757" y="523"/>
                  <a:pt x="757" y="523"/>
                </a:cubicBezTo>
                <a:cubicBezTo>
                  <a:pt x="757" y="528"/>
                  <a:pt x="757" y="528"/>
                  <a:pt x="757" y="528"/>
                </a:cubicBezTo>
                <a:cubicBezTo>
                  <a:pt x="753" y="528"/>
                  <a:pt x="753" y="528"/>
                  <a:pt x="753" y="528"/>
                </a:cubicBezTo>
                <a:cubicBezTo>
                  <a:pt x="753" y="536"/>
                  <a:pt x="753" y="536"/>
                  <a:pt x="753" y="536"/>
                </a:cubicBezTo>
                <a:cubicBezTo>
                  <a:pt x="736" y="536"/>
                  <a:pt x="736" y="536"/>
                  <a:pt x="736" y="536"/>
                </a:cubicBezTo>
                <a:cubicBezTo>
                  <a:pt x="736" y="540"/>
                  <a:pt x="736" y="540"/>
                  <a:pt x="736" y="540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723" y="545"/>
                  <a:pt x="723" y="545"/>
                  <a:pt x="723" y="545"/>
                </a:cubicBezTo>
                <a:cubicBezTo>
                  <a:pt x="709" y="545"/>
                  <a:pt x="709" y="545"/>
                  <a:pt x="709" y="545"/>
                </a:cubicBezTo>
                <a:cubicBezTo>
                  <a:pt x="709" y="548"/>
                  <a:pt x="709" y="548"/>
                  <a:pt x="709" y="548"/>
                </a:cubicBezTo>
                <a:cubicBezTo>
                  <a:pt x="670" y="548"/>
                  <a:pt x="670" y="548"/>
                  <a:pt x="670" y="548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67" y="555"/>
                  <a:pt x="667" y="555"/>
                  <a:pt x="667" y="555"/>
                </a:cubicBezTo>
                <a:cubicBezTo>
                  <a:pt x="667" y="561"/>
                  <a:pt x="667" y="561"/>
                  <a:pt x="667" y="561"/>
                </a:cubicBezTo>
                <a:cubicBezTo>
                  <a:pt x="659" y="561"/>
                  <a:pt x="659" y="561"/>
                  <a:pt x="659" y="561"/>
                </a:cubicBezTo>
                <a:cubicBezTo>
                  <a:pt x="659" y="568"/>
                  <a:pt x="659" y="568"/>
                  <a:pt x="659" y="568"/>
                </a:cubicBezTo>
                <a:cubicBezTo>
                  <a:pt x="650" y="568"/>
                  <a:pt x="650" y="568"/>
                  <a:pt x="650" y="568"/>
                </a:cubicBezTo>
                <a:cubicBezTo>
                  <a:pt x="650" y="581"/>
                  <a:pt x="650" y="581"/>
                  <a:pt x="650" y="581"/>
                </a:cubicBezTo>
                <a:cubicBezTo>
                  <a:pt x="623" y="581"/>
                  <a:pt x="623" y="581"/>
                  <a:pt x="623" y="581"/>
                </a:cubicBezTo>
                <a:cubicBezTo>
                  <a:pt x="623" y="590"/>
                  <a:pt x="623" y="590"/>
                  <a:pt x="623" y="590"/>
                </a:cubicBezTo>
                <a:cubicBezTo>
                  <a:pt x="615" y="590"/>
                  <a:pt x="615" y="590"/>
                  <a:pt x="615" y="590"/>
                </a:cubicBezTo>
                <a:cubicBezTo>
                  <a:pt x="615" y="605"/>
                  <a:pt x="615" y="605"/>
                  <a:pt x="615" y="605"/>
                </a:cubicBezTo>
                <a:cubicBezTo>
                  <a:pt x="600" y="605"/>
                  <a:pt x="600" y="605"/>
                  <a:pt x="600" y="605"/>
                </a:cubicBezTo>
                <a:cubicBezTo>
                  <a:pt x="600" y="610"/>
                  <a:pt x="600" y="610"/>
                  <a:pt x="600" y="610"/>
                </a:cubicBezTo>
                <a:cubicBezTo>
                  <a:pt x="524" y="610"/>
                  <a:pt x="524" y="610"/>
                  <a:pt x="524" y="610"/>
                </a:cubicBezTo>
                <a:cubicBezTo>
                  <a:pt x="524" y="617"/>
                  <a:pt x="524" y="617"/>
                  <a:pt x="524" y="617"/>
                </a:cubicBezTo>
                <a:cubicBezTo>
                  <a:pt x="519" y="617"/>
                  <a:pt x="519" y="617"/>
                  <a:pt x="519" y="617"/>
                </a:cubicBezTo>
                <a:cubicBezTo>
                  <a:pt x="519" y="628"/>
                  <a:pt x="519" y="628"/>
                  <a:pt x="519" y="628"/>
                </a:cubicBezTo>
                <a:cubicBezTo>
                  <a:pt x="512" y="628"/>
                  <a:pt x="512" y="628"/>
                  <a:pt x="512" y="628"/>
                </a:cubicBezTo>
                <a:cubicBezTo>
                  <a:pt x="512" y="637"/>
                  <a:pt x="512" y="637"/>
                  <a:pt x="512" y="637"/>
                </a:cubicBezTo>
                <a:cubicBezTo>
                  <a:pt x="487" y="637"/>
                  <a:pt x="487" y="637"/>
                  <a:pt x="487" y="637"/>
                </a:cubicBezTo>
                <a:cubicBezTo>
                  <a:pt x="487" y="645"/>
                  <a:pt x="487" y="645"/>
                  <a:pt x="487" y="645"/>
                </a:cubicBezTo>
                <a:cubicBezTo>
                  <a:pt x="485" y="645"/>
                  <a:pt x="485" y="645"/>
                  <a:pt x="485" y="645"/>
                </a:cubicBezTo>
                <a:cubicBezTo>
                  <a:pt x="485" y="654"/>
                  <a:pt x="485" y="654"/>
                  <a:pt x="485" y="654"/>
                </a:cubicBezTo>
                <a:cubicBezTo>
                  <a:pt x="481" y="654"/>
                  <a:pt x="481" y="654"/>
                  <a:pt x="481" y="654"/>
                </a:cubicBezTo>
                <a:cubicBezTo>
                  <a:pt x="481" y="659"/>
                  <a:pt x="481" y="659"/>
                  <a:pt x="481" y="659"/>
                </a:cubicBezTo>
                <a:cubicBezTo>
                  <a:pt x="467" y="659"/>
                  <a:pt x="467" y="659"/>
                  <a:pt x="467" y="659"/>
                </a:cubicBezTo>
                <a:cubicBezTo>
                  <a:pt x="467" y="671"/>
                  <a:pt x="467" y="671"/>
                  <a:pt x="467" y="671"/>
                </a:cubicBezTo>
                <a:cubicBezTo>
                  <a:pt x="460" y="671"/>
                  <a:pt x="460" y="671"/>
                  <a:pt x="460" y="671"/>
                </a:cubicBezTo>
                <a:cubicBezTo>
                  <a:pt x="460" y="684"/>
                  <a:pt x="460" y="684"/>
                  <a:pt x="460" y="684"/>
                </a:cubicBezTo>
                <a:cubicBezTo>
                  <a:pt x="449" y="684"/>
                  <a:pt x="449" y="684"/>
                  <a:pt x="449" y="684"/>
                </a:cubicBezTo>
                <a:cubicBezTo>
                  <a:pt x="449" y="693"/>
                  <a:pt x="449" y="693"/>
                  <a:pt x="449" y="693"/>
                </a:cubicBezTo>
                <a:cubicBezTo>
                  <a:pt x="444" y="693"/>
                  <a:pt x="444" y="693"/>
                  <a:pt x="444" y="693"/>
                </a:cubicBezTo>
                <a:cubicBezTo>
                  <a:pt x="444" y="699"/>
                  <a:pt x="444" y="699"/>
                  <a:pt x="444" y="699"/>
                </a:cubicBezTo>
                <a:cubicBezTo>
                  <a:pt x="435" y="699"/>
                  <a:pt x="435" y="699"/>
                  <a:pt x="435" y="699"/>
                </a:cubicBezTo>
                <a:cubicBezTo>
                  <a:pt x="435" y="705"/>
                  <a:pt x="435" y="705"/>
                  <a:pt x="435" y="705"/>
                </a:cubicBezTo>
                <a:cubicBezTo>
                  <a:pt x="418" y="705"/>
                  <a:pt x="418" y="705"/>
                  <a:pt x="418" y="705"/>
                </a:cubicBezTo>
                <a:cubicBezTo>
                  <a:pt x="418" y="709"/>
                  <a:pt x="418" y="709"/>
                  <a:pt x="418" y="709"/>
                </a:cubicBezTo>
                <a:cubicBezTo>
                  <a:pt x="411" y="709"/>
                  <a:pt x="411" y="709"/>
                  <a:pt x="411" y="709"/>
                </a:cubicBezTo>
                <a:cubicBezTo>
                  <a:pt x="411" y="712"/>
                  <a:pt x="411" y="712"/>
                  <a:pt x="411" y="712"/>
                </a:cubicBezTo>
                <a:cubicBezTo>
                  <a:pt x="404" y="712"/>
                  <a:pt x="404" y="712"/>
                  <a:pt x="404" y="712"/>
                </a:cubicBezTo>
                <a:cubicBezTo>
                  <a:pt x="404" y="718"/>
                  <a:pt x="404" y="718"/>
                  <a:pt x="404" y="718"/>
                </a:cubicBezTo>
                <a:cubicBezTo>
                  <a:pt x="400" y="718"/>
                  <a:pt x="400" y="718"/>
                  <a:pt x="400" y="718"/>
                </a:cubicBezTo>
                <a:cubicBezTo>
                  <a:pt x="400" y="724"/>
                  <a:pt x="400" y="724"/>
                  <a:pt x="400" y="724"/>
                </a:cubicBezTo>
                <a:cubicBezTo>
                  <a:pt x="391" y="724"/>
                  <a:pt x="391" y="724"/>
                  <a:pt x="391" y="724"/>
                </a:cubicBezTo>
                <a:cubicBezTo>
                  <a:pt x="391" y="732"/>
                  <a:pt x="391" y="732"/>
                  <a:pt x="391" y="732"/>
                </a:cubicBezTo>
                <a:cubicBezTo>
                  <a:pt x="387" y="732"/>
                  <a:pt x="387" y="732"/>
                  <a:pt x="387" y="732"/>
                </a:cubicBezTo>
                <a:cubicBezTo>
                  <a:pt x="387" y="736"/>
                  <a:pt x="387" y="736"/>
                  <a:pt x="387" y="736"/>
                </a:cubicBezTo>
                <a:cubicBezTo>
                  <a:pt x="362" y="736"/>
                  <a:pt x="362" y="736"/>
                  <a:pt x="362" y="736"/>
                </a:cubicBezTo>
                <a:cubicBezTo>
                  <a:pt x="362" y="741"/>
                  <a:pt x="362" y="741"/>
                  <a:pt x="362" y="741"/>
                </a:cubicBezTo>
                <a:cubicBezTo>
                  <a:pt x="353" y="741"/>
                  <a:pt x="353" y="741"/>
                  <a:pt x="353" y="741"/>
                </a:cubicBezTo>
                <a:cubicBezTo>
                  <a:pt x="353" y="752"/>
                  <a:pt x="353" y="752"/>
                  <a:pt x="353" y="752"/>
                </a:cubicBezTo>
                <a:cubicBezTo>
                  <a:pt x="324" y="752"/>
                  <a:pt x="324" y="752"/>
                  <a:pt x="324" y="752"/>
                </a:cubicBezTo>
                <a:cubicBezTo>
                  <a:pt x="324" y="760"/>
                  <a:pt x="324" y="760"/>
                  <a:pt x="324" y="760"/>
                </a:cubicBezTo>
                <a:cubicBezTo>
                  <a:pt x="303" y="760"/>
                  <a:pt x="303" y="760"/>
                  <a:pt x="303" y="760"/>
                </a:cubicBezTo>
                <a:cubicBezTo>
                  <a:pt x="303" y="767"/>
                  <a:pt x="303" y="767"/>
                  <a:pt x="303" y="767"/>
                </a:cubicBezTo>
                <a:cubicBezTo>
                  <a:pt x="294" y="767"/>
                  <a:pt x="294" y="767"/>
                  <a:pt x="294" y="767"/>
                </a:cubicBezTo>
                <a:cubicBezTo>
                  <a:pt x="294" y="777"/>
                  <a:pt x="294" y="777"/>
                  <a:pt x="294" y="777"/>
                </a:cubicBezTo>
                <a:cubicBezTo>
                  <a:pt x="287" y="777"/>
                  <a:pt x="287" y="777"/>
                  <a:pt x="287" y="777"/>
                </a:cubicBezTo>
                <a:cubicBezTo>
                  <a:pt x="287" y="784"/>
                  <a:pt x="287" y="784"/>
                  <a:pt x="287" y="784"/>
                </a:cubicBezTo>
                <a:cubicBezTo>
                  <a:pt x="270" y="784"/>
                  <a:pt x="270" y="784"/>
                  <a:pt x="270" y="784"/>
                </a:cubicBezTo>
                <a:cubicBezTo>
                  <a:pt x="270" y="788"/>
                  <a:pt x="270" y="788"/>
                  <a:pt x="270" y="788"/>
                </a:cubicBezTo>
                <a:cubicBezTo>
                  <a:pt x="248" y="788"/>
                  <a:pt x="248" y="788"/>
                  <a:pt x="248" y="788"/>
                </a:cubicBezTo>
                <a:cubicBezTo>
                  <a:pt x="248" y="796"/>
                  <a:pt x="248" y="796"/>
                  <a:pt x="248" y="796"/>
                </a:cubicBezTo>
                <a:cubicBezTo>
                  <a:pt x="222" y="796"/>
                  <a:pt x="222" y="796"/>
                  <a:pt x="222" y="796"/>
                </a:cubicBezTo>
                <a:cubicBezTo>
                  <a:pt x="222" y="807"/>
                  <a:pt x="222" y="807"/>
                  <a:pt x="222" y="807"/>
                </a:cubicBezTo>
                <a:cubicBezTo>
                  <a:pt x="215" y="807"/>
                  <a:pt x="215" y="807"/>
                  <a:pt x="215" y="807"/>
                </a:cubicBezTo>
                <a:cubicBezTo>
                  <a:pt x="215" y="812"/>
                  <a:pt x="215" y="812"/>
                  <a:pt x="215" y="812"/>
                </a:cubicBezTo>
                <a:cubicBezTo>
                  <a:pt x="207" y="812"/>
                  <a:pt x="207" y="812"/>
                  <a:pt x="207" y="812"/>
                </a:cubicBezTo>
                <a:cubicBezTo>
                  <a:pt x="207" y="818"/>
                  <a:pt x="207" y="818"/>
                  <a:pt x="207" y="818"/>
                </a:cubicBezTo>
                <a:cubicBezTo>
                  <a:pt x="165" y="818"/>
                  <a:pt x="165" y="818"/>
                  <a:pt x="165" y="818"/>
                </a:cubicBezTo>
                <a:cubicBezTo>
                  <a:pt x="165" y="828"/>
                  <a:pt x="165" y="828"/>
                  <a:pt x="165" y="828"/>
                </a:cubicBezTo>
                <a:cubicBezTo>
                  <a:pt x="157" y="828"/>
                  <a:pt x="157" y="828"/>
                  <a:pt x="157" y="828"/>
                </a:cubicBezTo>
                <a:cubicBezTo>
                  <a:pt x="157" y="836"/>
                  <a:pt x="157" y="836"/>
                  <a:pt x="157" y="836"/>
                </a:cubicBezTo>
                <a:cubicBezTo>
                  <a:pt x="148" y="836"/>
                  <a:pt x="148" y="836"/>
                  <a:pt x="148" y="836"/>
                </a:cubicBezTo>
                <a:cubicBezTo>
                  <a:pt x="148" y="844"/>
                  <a:pt x="148" y="844"/>
                  <a:pt x="148" y="844"/>
                </a:cubicBezTo>
                <a:cubicBezTo>
                  <a:pt x="132" y="844"/>
                  <a:pt x="132" y="844"/>
                  <a:pt x="132" y="844"/>
                </a:cubicBezTo>
                <a:cubicBezTo>
                  <a:pt x="132" y="850"/>
                  <a:pt x="132" y="850"/>
                  <a:pt x="132" y="850"/>
                </a:cubicBezTo>
                <a:cubicBezTo>
                  <a:pt x="117" y="850"/>
                  <a:pt x="117" y="850"/>
                  <a:pt x="117" y="850"/>
                </a:cubicBezTo>
                <a:cubicBezTo>
                  <a:pt x="117" y="857"/>
                  <a:pt x="117" y="857"/>
                  <a:pt x="117" y="857"/>
                </a:cubicBezTo>
                <a:cubicBezTo>
                  <a:pt x="99" y="857"/>
                  <a:pt x="99" y="857"/>
                  <a:pt x="99" y="857"/>
                </a:cubicBezTo>
                <a:cubicBezTo>
                  <a:pt x="99" y="868"/>
                  <a:pt x="99" y="868"/>
                  <a:pt x="99" y="868"/>
                </a:cubicBezTo>
                <a:cubicBezTo>
                  <a:pt x="91" y="868"/>
                  <a:pt x="91" y="868"/>
                  <a:pt x="91" y="868"/>
                </a:cubicBezTo>
                <a:cubicBezTo>
                  <a:pt x="91" y="882"/>
                  <a:pt x="91" y="882"/>
                  <a:pt x="91" y="882"/>
                </a:cubicBezTo>
                <a:cubicBezTo>
                  <a:pt x="79" y="882"/>
                  <a:pt x="79" y="882"/>
                  <a:pt x="79" y="882"/>
                </a:cubicBezTo>
                <a:cubicBezTo>
                  <a:pt x="79" y="895"/>
                  <a:pt x="79" y="895"/>
                  <a:pt x="79" y="895"/>
                </a:cubicBezTo>
                <a:cubicBezTo>
                  <a:pt x="79" y="902"/>
                  <a:pt x="79" y="902"/>
                  <a:pt x="79" y="902"/>
                </a:cubicBezTo>
                <a:cubicBezTo>
                  <a:pt x="56" y="902"/>
                  <a:pt x="56" y="902"/>
                  <a:pt x="56" y="902"/>
                </a:cubicBezTo>
                <a:cubicBezTo>
                  <a:pt x="56" y="909"/>
                  <a:pt x="56" y="909"/>
                  <a:pt x="56" y="909"/>
                </a:cubicBezTo>
                <a:cubicBezTo>
                  <a:pt x="48" y="909"/>
                  <a:pt x="48" y="909"/>
                  <a:pt x="48" y="909"/>
                </a:cubicBezTo>
                <a:cubicBezTo>
                  <a:pt x="48" y="918"/>
                  <a:pt x="48" y="918"/>
                  <a:pt x="48" y="918"/>
                </a:cubicBezTo>
                <a:cubicBezTo>
                  <a:pt x="37" y="918"/>
                  <a:pt x="37" y="918"/>
                  <a:pt x="37" y="918"/>
                </a:cubicBezTo>
                <a:cubicBezTo>
                  <a:pt x="37" y="928"/>
                  <a:pt x="37" y="928"/>
                  <a:pt x="37" y="928"/>
                </a:cubicBezTo>
                <a:cubicBezTo>
                  <a:pt x="0" y="928"/>
                  <a:pt x="0" y="928"/>
                  <a:pt x="0" y="928"/>
                </a:cubicBezTo>
              </a:path>
            </a:pathLst>
          </a:custGeom>
          <a:noFill/>
          <a:ln w="38100" cap="flat" cmpd="sng">
            <a:solidFill>
              <a:srgbClr val="66FFFF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 rot="-5400000">
            <a:off x="-172243" y="3110706"/>
            <a:ext cx="2138362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he-IL" altLang="he-IL" sz="2200">
                <a:ea typeface="ヒラギノ角ゴ Pro W3"/>
                <a:cs typeface="ヒラギノ角ゴ Pro W3"/>
              </a:rPr>
              <a:t>מוות או אוטם</a:t>
            </a:r>
            <a:r>
              <a:rPr lang="en-US" altLang="he-IL" sz="2200">
                <a:ea typeface="ヒラギノ角ゴ Pro W3"/>
                <a:cs typeface="ヒラギノ角ゴ Pro W3"/>
              </a:rPr>
              <a:t>(%)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787775" y="5651500"/>
            <a:ext cx="2432050" cy="43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he-IL" sz="2200">
                <a:ea typeface="ヒラギノ角ゴ Pro W3"/>
                <a:cs typeface="ヒラギノ角ゴ Pro W3"/>
              </a:rPr>
              <a:t>חודשים אחרי צנתור</a:t>
            </a:r>
            <a:endParaRPr lang="en-US" altLang="he-IL" sz="2200">
              <a:ea typeface="ヒラギノ角ゴ Pro W3"/>
              <a:cs typeface="ヒラギノ角ゴ Pro W3"/>
            </a:endParaRP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3503613" y="2979738"/>
            <a:ext cx="10414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1800">
                <a:ea typeface="ヒラギノ角ゴ Pro W3"/>
                <a:cs typeface="ヒラギノ角ゴ Pro W3"/>
              </a:rPr>
              <a:t>P&lt;0.001</a:t>
            </a:r>
          </a:p>
        </p:txBody>
      </p:sp>
      <p:grpSp>
        <p:nvGrpSpPr>
          <p:cNvPr id="53257" name="Group 10"/>
          <p:cNvGrpSpPr>
            <a:grpSpLocks/>
          </p:cNvGrpSpPr>
          <p:nvPr/>
        </p:nvGrpSpPr>
        <p:grpSpPr bwMode="auto">
          <a:xfrm>
            <a:off x="1828800" y="1441450"/>
            <a:ext cx="1477963" cy="1416050"/>
            <a:chOff x="1152" y="908"/>
            <a:chExt cx="931" cy="892"/>
          </a:xfrm>
        </p:grpSpPr>
        <p:sp>
          <p:nvSpPr>
            <p:cNvPr id="577547" name="Line 11"/>
            <p:cNvSpPr>
              <a:spLocks noChangeShapeType="1"/>
            </p:cNvSpPr>
            <p:nvPr/>
          </p:nvSpPr>
          <p:spPr bwMode="auto">
            <a:xfrm>
              <a:off x="1152" y="1003"/>
              <a:ext cx="278" cy="1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77548" name="Line 12"/>
            <p:cNvSpPr>
              <a:spLocks noChangeShapeType="1"/>
            </p:cNvSpPr>
            <p:nvPr/>
          </p:nvSpPr>
          <p:spPr bwMode="auto">
            <a:xfrm>
              <a:off x="1152" y="1142"/>
              <a:ext cx="278" cy="1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77549" name="Line 13"/>
            <p:cNvSpPr>
              <a:spLocks noChangeShapeType="1"/>
            </p:cNvSpPr>
            <p:nvPr/>
          </p:nvSpPr>
          <p:spPr bwMode="auto">
            <a:xfrm>
              <a:off x="1152" y="1281"/>
              <a:ext cx="278" cy="1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77550" name="Line 14"/>
            <p:cNvSpPr>
              <a:spLocks noChangeShapeType="1"/>
            </p:cNvSpPr>
            <p:nvPr/>
          </p:nvSpPr>
          <p:spPr bwMode="auto">
            <a:xfrm>
              <a:off x="1152" y="1420"/>
              <a:ext cx="278" cy="1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77551" name="Line 15"/>
            <p:cNvSpPr>
              <a:spLocks noChangeShapeType="1"/>
            </p:cNvSpPr>
            <p:nvPr/>
          </p:nvSpPr>
          <p:spPr bwMode="auto">
            <a:xfrm>
              <a:off x="1152" y="1559"/>
              <a:ext cx="278" cy="1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77552" name="Line 16"/>
            <p:cNvSpPr>
              <a:spLocks noChangeShapeType="1"/>
            </p:cNvSpPr>
            <p:nvPr/>
          </p:nvSpPr>
          <p:spPr bwMode="auto">
            <a:xfrm>
              <a:off x="1152" y="1699"/>
              <a:ext cx="278" cy="1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3270" name="Rectangle 17"/>
            <p:cNvSpPr>
              <a:spLocks noChangeArrowheads="1"/>
            </p:cNvSpPr>
            <p:nvPr/>
          </p:nvSpPr>
          <p:spPr bwMode="auto">
            <a:xfrm>
              <a:off x="1422" y="908"/>
              <a:ext cx="661" cy="8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&lt;0.01</a:t>
              </a:r>
            </a:p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0.01-0.03</a:t>
              </a:r>
            </a:p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&gt;0.03-0.1</a:t>
              </a:r>
            </a:p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&gt;0.1-0.5</a:t>
              </a:r>
            </a:p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&gt;0.5-1.0</a:t>
              </a:r>
            </a:p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&gt;1.0</a:t>
              </a:r>
            </a:p>
          </p:txBody>
        </p:sp>
      </p:grpSp>
      <p:sp>
        <p:nvSpPr>
          <p:cNvPr id="577565" name="Freeform 29"/>
          <p:cNvSpPr>
            <a:spLocks/>
          </p:cNvSpPr>
          <p:nvPr/>
        </p:nvSpPr>
        <p:spPr bwMode="auto">
          <a:xfrm>
            <a:off x="1700213" y="2224088"/>
            <a:ext cx="6526212" cy="2870200"/>
          </a:xfrm>
          <a:custGeom>
            <a:avLst/>
            <a:gdLst/>
            <a:ahLst/>
            <a:cxnLst>
              <a:cxn ang="0">
                <a:pos x="4753" y="82"/>
              </a:cxn>
              <a:cxn ang="0">
                <a:pos x="4604" y="158"/>
              </a:cxn>
              <a:cxn ang="0">
                <a:pos x="4526" y="295"/>
              </a:cxn>
              <a:cxn ang="0">
                <a:pos x="4207" y="352"/>
              </a:cxn>
              <a:cxn ang="0">
                <a:pos x="4079" y="534"/>
              </a:cxn>
              <a:cxn ang="0">
                <a:pos x="3867" y="583"/>
              </a:cxn>
              <a:cxn ang="0">
                <a:pos x="3841" y="675"/>
              </a:cxn>
              <a:cxn ang="0">
                <a:pos x="3517" y="706"/>
              </a:cxn>
              <a:cxn ang="0">
                <a:pos x="3489" y="758"/>
              </a:cxn>
              <a:cxn ang="0">
                <a:pos x="3392" y="791"/>
              </a:cxn>
              <a:cxn ang="0">
                <a:pos x="3378" y="843"/>
              </a:cxn>
              <a:cxn ang="0">
                <a:pos x="3139" y="869"/>
              </a:cxn>
              <a:cxn ang="0">
                <a:pos x="2912" y="912"/>
              </a:cxn>
              <a:cxn ang="0">
                <a:pos x="2825" y="928"/>
              </a:cxn>
              <a:cxn ang="0">
                <a:pos x="2657" y="964"/>
              </a:cxn>
              <a:cxn ang="0">
                <a:pos x="2459" y="982"/>
              </a:cxn>
              <a:cxn ang="0">
                <a:pos x="2445" y="1023"/>
              </a:cxn>
              <a:cxn ang="0">
                <a:pos x="2305" y="1051"/>
              </a:cxn>
              <a:cxn ang="0">
                <a:pos x="2284" y="1089"/>
              </a:cxn>
              <a:cxn ang="0">
                <a:pos x="2230" y="1110"/>
              </a:cxn>
              <a:cxn ang="0">
                <a:pos x="2211" y="1143"/>
              </a:cxn>
              <a:cxn ang="0">
                <a:pos x="2060" y="1162"/>
              </a:cxn>
              <a:cxn ang="0">
                <a:pos x="2043" y="1188"/>
              </a:cxn>
              <a:cxn ang="0">
                <a:pos x="2003" y="1204"/>
              </a:cxn>
              <a:cxn ang="0">
                <a:pos x="1977" y="1247"/>
              </a:cxn>
              <a:cxn ang="0">
                <a:pos x="1925" y="1264"/>
              </a:cxn>
              <a:cxn ang="0">
                <a:pos x="1897" y="1299"/>
              </a:cxn>
              <a:cxn ang="0">
                <a:pos x="1786" y="1339"/>
              </a:cxn>
              <a:cxn ang="0">
                <a:pos x="1762" y="1389"/>
              </a:cxn>
              <a:cxn ang="0">
                <a:pos x="1715" y="1403"/>
              </a:cxn>
              <a:cxn ang="0">
                <a:pos x="1689" y="1438"/>
              </a:cxn>
              <a:cxn ang="0">
                <a:pos x="1609" y="1467"/>
              </a:cxn>
              <a:cxn ang="0">
                <a:pos x="1559" y="1495"/>
              </a:cxn>
              <a:cxn ang="0">
                <a:pos x="1453" y="1500"/>
              </a:cxn>
              <a:cxn ang="0">
                <a:pos x="1412" y="1549"/>
              </a:cxn>
              <a:cxn ang="0">
                <a:pos x="1311" y="1561"/>
              </a:cxn>
              <a:cxn ang="0">
                <a:pos x="1264" y="1580"/>
              </a:cxn>
              <a:cxn ang="0">
                <a:pos x="1120" y="1592"/>
              </a:cxn>
              <a:cxn ang="0">
                <a:pos x="1084" y="1618"/>
              </a:cxn>
              <a:cxn ang="0">
                <a:pos x="1049" y="1634"/>
              </a:cxn>
              <a:cxn ang="0">
                <a:pos x="1018" y="1656"/>
              </a:cxn>
              <a:cxn ang="0">
                <a:pos x="950" y="1670"/>
              </a:cxn>
              <a:cxn ang="0">
                <a:pos x="810" y="1715"/>
              </a:cxn>
              <a:cxn ang="0">
                <a:pos x="716" y="1731"/>
              </a:cxn>
              <a:cxn ang="0">
                <a:pos x="687" y="1757"/>
              </a:cxn>
              <a:cxn ang="0">
                <a:pos x="614" y="1767"/>
              </a:cxn>
              <a:cxn ang="0">
                <a:pos x="586" y="1802"/>
              </a:cxn>
              <a:cxn ang="0">
                <a:pos x="484" y="1819"/>
              </a:cxn>
              <a:cxn ang="0">
                <a:pos x="442" y="1856"/>
              </a:cxn>
              <a:cxn ang="0">
                <a:pos x="368" y="1880"/>
              </a:cxn>
              <a:cxn ang="0">
                <a:pos x="338" y="1913"/>
              </a:cxn>
              <a:cxn ang="0">
                <a:pos x="286" y="1939"/>
              </a:cxn>
              <a:cxn ang="0">
                <a:pos x="217" y="1989"/>
              </a:cxn>
              <a:cxn ang="0">
                <a:pos x="184" y="2005"/>
              </a:cxn>
              <a:cxn ang="0">
                <a:pos x="172" y="2055"/>
              </a:cxn>
              <a:cxn ang="0">
                <a:pos x="120" y="2076"/>
              </a:cxn>
              <a:cxn ang="0">
                <a:pos x="94" y="2102"/>
              </a:cxn>
              <a:cxn ang="0">
                <a:pos x="0" y="2126"/>
              </a:cxn>
            </a:cxnLst>
            <a:rect l="0" t="0" r="r" b="b"/>
            <a:pathLst>
              <a:path w="4838" h="2126">
                <a:moveTo>
                  <a:pt x="4838" y="0"/>
                </a:moveTo>
                <a:lnTo>
                  <a:pt x="4753" y="0"/>
                </a:lnTo>
                <a:lnTo>
                  <a:pt x="4753" y="82"/>
                </a:lnTo>
                <a:lnTo>
                  <a:pt x="4656" y="82"/>
                </a:lnTo>
                <a:lnTo>
                  <a:pt x="4656" y="158"/>
                </a:lnTo>
                <a:lnTo>
                  <a:pt x="4604" y="158"/>
                </a:lnTo>
                <a:lnTo>
                  <a:pt x="4604" y="231"/>
                </a:lnTo>
                <a:lnTo>
                  <a:pt x="4526" y="231"/>
                </a:lnTo>
                <a:lnTo>
                  <a:pt x="4526" y="295"/>
                </a:lnTo>
                <a:lnTo>
                  <a:pt x="4299" y="295"/>
                </a:lnTo>
                <a:lnTo>
                  <a:pt x="4299" y="352"/>
                </a:lnTo>
                <a:lnTo>
                  <a:pt x="4207" y="352"/>
                </a:lnTo>
                <a:lnTo>
                  <a:pt x="4207" y="477"/>
                </a:lnTo>
                <a:lnTo>
                  <a:pt x="4079" y="477"/>
                </a:lnTo>
                <a:lnTo>
                  <a:pt x="4079" y="534"/>
                </a:lnTo>
                <a:lnTo>
                  <a:pt x="4044" y="534"/>
                </a:lnTo>
                <a:lnTo>
                  <a:pt x="4044" y="583"/>
                </a:lnTo>
                <a:lnTo>
                  <a:pt x="3867" y="583"/>
                </a:lnTo>
                <a:lnTo>
                  <a:pt x="3867" y="616"/>
                </a:lnTo>
                <a:lnTo>
                  <a:pt x="3841" y="616"/>
                </a:lnTo>
                <a:lnTo>
                  <a:pt x="3841" y="675"/>
                </a:lnTo>
                <a:lnTo>
                  <a:pt x="3789" y="675"/>
                </a:lnTo>
                <a:lnTo>
                  <a:pt x="3789" y="706"/>
                </a:lnTo>
                <a:lnTo>
                  <a:pt x="3517" y="706"/>
                </a:lnTo>
                <a:lnTo>
                  <a:pt x="3517" y="734"/>
                </a:lnTo>
                <a:lnTo>
                  <a:pt x="3489" y="734"/>
                </a:lnTo>
                <a:lnTo>
                  <a:pt x="3489" y="758"/>
                </a:lnTo>
                <a:lnTo>
                  <a:pt x="3413" y="758"/>
                </a:lnTo>
                <a:lnTo>
                  <a:pt x="3413" y="791"/>
                </a:lnTo>
                <a:lnTo>
                  <a:pt x="3392" y="791"/>
                </a:lnTo>
                <a:lnTo>
                  <a:pt x="3392" y="819"/>
                </a:lnTo>
                <a:lnTo>
                  <a:pt x="3378" y="819"/>
                </a:lnTo>
                <a:lnTo>
                  <a:pt x="3378" y="843"/>
                </a:lnTo>
                <a:lnTo>
                  <a:pt x="3314" y="843"/>
                </a:lnTo>
                <a:lnTo>
                  <a:pt x="3314" y="869"/>
                </a:lnTo>
                <a:lnTo>
                  <a:pt x="3139" y="869"/>
                </a:lnTo>
                <a:lnTo>
                  <a:pt x="3139" y="895"/>
                </a:lnTo>
                <a:lnTo>
                  <a:pt x="2912" y="895"/>
                </a:lnTo>
                <a:lnTo>
                  <a:pt x="2912" y="912"/>
                </a:lnTo>
                <a:lnTo>
                  <a:pt x="2886" y="912"/>
                </a:lnTo>
                <a:lnTo>
                  <a:pt x="2886" y="928"/>
                </a:lnTo>
                <a:lnTo>
                  <a:pt x="2825" y="928"/>
                </a:lnTo>
                <a:lnTo>
                  <a:pt x="2825" y="942"/>
                </a:lnTo>
                <a:lnTo>
                  <a:pt x="2657" y="942"/>
                </a:lnTo>
                <a:lnTo>
                  <a:pt x="2657" y="964"/>
                </a:lnTo>
                <a:lnTo>
                  <a:pt x="2504" y="964"/>
                </a:lnTo>
                <a:lnTo>
                  <a:pt x="2504" y="982"/>
                </a:lnTo>
                <a:lnTo>
                  <a:pt x="2459" y="982"/>
                </a:lnTo>
                <a:lnTo>
                  <a:pt x="2459" y="1006"/>
                </a:lnTo>
                <a:lnTo>
                  <a:pt x="2445" y="1006"/>
                </a:lnTo>
                <a:lnTo>
                  <a:pt x="2445" y="1023"/>
                </a:lnTo>
                <a:lnTo>
                  <a:pt x="2334" y="1023"/>
                </a:lnTo>
                <a:lnTo>
                  <a:pt x="2334" y="1051"/>
                </a:lnTo>
                <a:lnTo>
                  <a:pt x="2305" y="1051"/>
                </a:lnTo>
                <a:lnTo>
                  <a:pt x="2305" y="1077"/>
                </a:lnTo>
                <a:lnTo>
                  <a:pt x="2284" y="1077"/>
                </a:lnTo>
                <a:lnTo>
                  <a:pt x="2284" y="1089"/>
                </a:lnTo>
                <a:lnTo>
                  <a:pt x="2246" y="1089"/>
                </a:lnTo>
                <a:lnTo>
                  <a:pt x="2246" y="1110"/>
                </a:lnTo>
                <a:lnTo>
                  <a:pt x="2230" y="1110"/>
                </a:lnTo>
                <a:lnTo>
                  <a:pt x="2230" y="1131"/>
                </a:lnTo>
                <a:lnTo>
                  <a:pt x="2211" y="1131"/>
                </a:lnTo>
                <a:lnTo>
                  <a:pt x="2211" y="1143"/>
                </a:lnTo>
                <a:lnTo>
                  <a:pt x="2116" y="1143"/>
                </a:lnTo>
                <a:lnTo>
                  <a:pt x="2116" y="1162"/>
                </a:lnTo>
                <a:lnTo>
                  <a:pt x="2060" y="1162"/>
                </a:lnTo>
                <a:lnTo>
                  <a:pt x="2060" y="1176"/>
                </a:lnTo>
                <a:lnTo>
                  <a:pt x="2043" y="1176"/>
                </a:lnTo>
                <a:lnTo>
                  <a:pt x="2043" y="1188"/>
                </a:lnTo>
                <a:lnTo>
                  <a:pt x="2012" y="1188"/>
                </a:lnTo>
                <a:lnTo>
                  <a:pt x="2012" y="1204"/>
                </a:lnTo>
                <a:lnTo>
                  <a:pt x="2003" y="1204"/>
                </a:lnTo>
                <a:lnTo>
                  <a:pt x="2003" y="1223"/>
                </a:lnTo>
                <a:lnTo>
                  <a:pt x="1977" y="1223"/>
                </a:lnTo>
                <a:lnTo>
                  <a:pt x="1977" y="1247"/>
                </a:lnTo>
                <a:lnTo>
                  <a:pt x="1942" y="1247"/>
                </a:lnTo>
                <a:lnTo>
                  <a:pt x="1942" y="1264"/>
                </a:lnTo>
                <a:lnTo>
                  <a:pt x="1925" y="1264"/>
                </a:lnTo>
                <a:lnTo>
                  <a:pt x="1925" y="1287"/>
                </a:lnTo>
                <a:lnTo>
                  <a:pt x="1897" y="1287"/>
                </a:lnTo>
                <a:lnTo>
                  <a:pt x="1897" y="1299"/>
                </a:lnTo>
                <a:lnTo>
                  <a:pt x="1868" y="1299"/>
                </a:lnTo>
                <a:lnTo>
                  <a:pt x="1868" y="1339"/>
                </a:lnTo>
                <a:lnTo>
                  <a:pt x="1786" y="1339"/>
                </a:lnTo>
                <a:lnTo>
                  <a:pt x="1786" y="1370"/>
                </a:lnTo>
                <a:lnTo>
                  <a:pt x="1762" y="1370"/>
                </a:lnTo>
                <a:lnTo>
                  <a:pt x="1762" y="1389"/>
                </a:lnTo>
                <a:lnTo>
                  <a:pt x="1731" y="1389"/>
                </a:lnTo>
                <a:lnTo>
                  <a:pt x="1731" y="1403"/>
                </a:lnTo>
                <a:lnTo>
                  <a:pt x="1715" y="1403"/>
                </a:lnTo>
                <a:lnTo>
                  <a:pt x="1715" y="1427"/>
                </a:lnTo>
                <a:lnTo>
                  <a:pt x="1689" y="1427"/>
                </a:lnTo>
                <a:lnTo>
                  <a:pt x="1689" y="1438"/>
                </a:lnTo>
                <a:lnTo>
                  <a:pt x="1653" y="1438"/>
                </a:lnTo>
                <a:lnTo>
                  <a:pt x="1653" y="1467"/>
                </a:lnTo>
                <a:lnTo>
                  <a:pt x="1609" y="1467"/>
                </a:lnTo>
                <a:lnTo>
                  <a:pt x="1609" y="1478"/>
                </a:lnTo>
                <a:lnTo>
                  <a:pt x="1559" y="1478"/>
                </a:lnTo>
                <a:lnTo>
                  <a:pt x="1559" y="1495"/>
                </a:lnTo>
                <a:lnTo>
                  <a:pt x="1547" y="1495"/>
                </a:lnTo>
                <a:lnTo>
                  <a:pt x="1547" y="1500"/>
                </a:lnTo>
                <a:lnTo>
                  <a:pt x="1453" y="1500"/>
                </a:lnTo>
                <a:lnTo>
                  <a:pt x="1453" y="1533"/>
                </a:lnTo>
                <a:lnTo>
                  <a:pt x="1412" y="1533"/>
                </a:lnTo>
                <a:lnTo>
                  <a:pt x="1412" y="1549"/>
                </a:lnTo>
                <a:lnTo>
                  <a:pt x="1327" y="1549"/>
                </a:lnTo>
                <a:lnTo>
                  <a:pt x="1327" y="1561"/>
                </a:lnTo>
                <a:lnTo>
                  <a:pt x="1311" y="1561"/>
                </a:lnTo>
                <a:lnTo>
                  <a:pt x="1311" y="1571"/>
                </a:lnTo>
                <a:lnTo>
                  <a:pt x="1264" y="1571"/>
                </a:lnTo>
                <a:lnTo>
                  <a:pt x="1264" y="1580"/>
                </a:lnTo>
                <a:lnTo>
                  <a:pt x="1193" y="1580"/>
                </a:lnTo>
                <a:lnTo>
                  <a:pt x="1193" y="1592"/>
                </a:lnTo>
                <a:lnTo>
                  <a:pt x="1120" y="1592"/>
                </a:lnTo>
                <a:lnTo>
                  <a:pt x="1120" y="1606"/>
                </a:lnTo>
                <a:lnTo>
                  <a:pt x="1084" y="1606"/>
                </a:lnTo>
                <a:lnTo>
                  <a:pt x="1084" y="1618"/>
                </a:lnTo>
                <a:lnTo>
                  <a:pt x="1070" y="1618"/>
                </a:lnTo>
                <a:lnTo>
                  <a:pt x="1070" y="1634"/>
                </a:lnTo>
                <a:lnTo>
                  <a:pt x="1049" y="1634"/>
                </a:lnTo>
                <a:lnTo>
                  <a:pt x="1049" y="1644"/>
                </a:lnTo>
                <a:lnTo>
                  <a:pt x="1018" y="1644"/>
                </a:lnTo>
                <a:lnTo>
                  <a:pt x="1018" y="1656"/>
                </a:lnTo>
                <a:lnTo>
                  <a:pt x="973" y="1656"/>
                </a:lnTo>
                <a:lnTo>
                  <a:pt x="973" y="1670"/>
                </a:lnTo>
                <a:lnTo>
                  <a:pt x="950" y="1670"/>
                </a:lnTo>
                <a:lnTo>
                  <a:pt x="950" y="1691"/>
                </a:lnTo>
                <a:lnTo>
                  <a:pt x="810" y="1691"/>
                </a:lnTo>
                <a:lnTo>
                  <a:pt x="810" y="1715"/>
                </a:lnTo>
                <a:lnTo>
                  <a:pt x="770" y="1715"/>
                </a:lnTo>
                <a:lnTo>
                  <a:pt x="770" y="1731"/>
                </a:lnTo>
                <a:lnTo>
                  <a:pt x="716" y="1731"/>
                </a:lnTo>
                <a:lnTo>
                  <a:pt x="716" y="1738"/>
                </a:lnTo>
                <a:lnTo>
                  <a:pt x="687" y="1738"/>
                </a:lnTo>
                <a:lnTo>
                  <a:pt x="687" y="1757"/>
                </a:lnTo>
                <a:lnTo>
                  <a:pt x="628" y="1757"/>
                </a:lnTo>
                <a:lnTo>
                  <a:pt x="628" y="1767"/>
                </a:lnTo>
                <a:lnTo>
                  <a:pt x="614" y="1767"/>
                </a:lnTo>
                <a:lnTo>
                  <a:pt x="614" y="1781"/>
                </a:lnTo>
                <a:lnTo>
                  <a:pt x="586" y="1781"/>
                </a:lnTo>
                <a:lnTo>
                  <a:pt x="586" y="1802"/>
                </a:lnTo>
                <a:lnTo>
                  <a:pt x="513" y="1802"/>
                </a:lnTo>
                <a:lnTo>
                  <a:pt x="513" y="1819"/>
                </a:lnTo>
                <a:lnTo>
                  <a:pt x="484" y="1819"/>
                </a:lnTo>
                <a:lnTo>
                  <a:pt x="484" y="1833"/>
                </a:lnTo>
                <a:lnTo>
                  <a:pt x="442" y="1833"/>
                </a:lnTo>
                <a:lnTo>
                  <a:pt x="442" y="1856"/>
                </a:lnTo>
                <a:lnTo>
                  <a:pt x="394" y="1856"/>
                </a:lnTo>
                <a:lnTo>
                  <a:pt x="394" y="1880"/>
                </a:lnTo>
                <a:lnTo>
                  <a:pt x="368" y="1880"/>
                </a:lnTo>
                <a:lnTo>
                  <a:pt x="368" y="1901"/>
                </a:lnTo>
                <a:lnTo>
                  <a:pt x="338" y="1901"/>
                </a:lnTo>
                <a:lnTo>
                  <a:pt x="338" y="1913"/>
                </a:lnTo>
                <a:lnTo>
                  <a:pt x="302" y="1913"/>
                </a:lnTo>
                <a:lnTo>
                  <a:pt x="302" y="1939"/>
                </a:lnTo>
                <a:lnTo>
                  <a:pt x="286" y="1939"/>
                </a:lnTo>
                <a:lnTo>
                  <a:pt x="286" y="1956"/>
                </a:lnTo>
                <a:lnTo>
                  <a:pt x="217" y="1956"/>
                </a:lnTo>
                <a:lnTo>
                  <a:pt x="217" y="1989"/>
                </a:lnTo>
                <a:lnTo>
                  <a:pt x="203" y="1989"/>
                </a:lnTo>
                <a:lnTo>
                  <a:pt x="203" y="2005"/>
                </a:lnTo>
                <a:lnTo>
                  <a:pt x="184" y="2005"/>
                </a:lnTo>
                <a:lnTo>
                  <a:pt x="184" y="2034"/>
                </a:lnTo>
                <a:lnTo>
                  <a:pt x="172" y="2034"/>
                </a:lnTo>
                <a:lnTo>
                  <a:pt x="172" y="2055"/>
                </a:lnTo>
                <a:lnTo>
                  <a:pt x="153" y="2055"/>
                </a:lnTo>
                <a:lnTo>
                  <a:pt x="153" y="2076"/>
                </a:lnTo>
                <a:lnTo>
                  <a:pt x="120" y="2076"/>
                </a:lnTo>
                <a:lnTo>
                  <a:pt x="120" y="2088"/>
                </a:lnTo>
                <a:lnTo>
                  <a:pt x="94" y="2088"/>
                </a:lnTo>
                <a:lnTo>
                  <a:pt x="94" y="2102"/>
                </a:lnTo>
                <a:lnTo>
                  <a:pt x="80" y="2102"/>
                </a:lnTo>
                <a:lnTo>
                  <a:pt x="80" y="2126"/>
                </a:lnTo>
                <a:lnTo>
                  <a:pt x="0" y="2126"/>
                </a:lnTo>
              </a:path>
            </a:pathLst>
          </a:custGeom>
          <a:noFill/>
          <a:ln w="38100" cap="flat" cmpd="sng">
            <a:solidFill>
              <a:srgbClr val="00CC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7561" name="Freeform 25"/>
          <p:cNvSpPr>
            <a:spLocks/>
          </p:cNvSpPr>
          <p:nvPr/>
        </p:nvSpPr>
        <p:spPr bwMode="auto">
          <a:xfrm>
            <a:off x="1700213" y="2771775"/>
            <a:ext cx="6502400" cy="2322513"/>
          </a:xfrm>
          <a:custGeom>
            <a:avLst/>
            <a:gdLst/>
            <a:ahLst/>
            <a:cxnLst>
              <a:cxn ang="0">
                <a:pos x="99" y="1720"/>
              </a:cxn>
              <a:cxn ang="0">
                <a:pos x="132" y="1699"/>
              </a:cxn>
              <a:cxn ang="0">
                <a:pos x="156" y="1677"/>
              </a:cxn>
              <a:cxn ang="0">
                <a:pos x="196" y="1668"/>
              </a:cxn>
              <a:cxn ang="0">
                <a:pos x="260" y="1647"/>
              </a:cxn>
              <a:cxn ang="0">
                <a:pos x="276" y="1637"/>
              </a:cxn>
              <a:cxn ang="0">
                <a:pos x="293" y="1625"/>
              </a:cxn>
              <a:cxn ang="0">
                <a:pos x="333" y="1606"/>
              </a:cxn>
              <a:cxn ang="0">
                <a:pos x="357" y="1580"/>
              </a:cxn>
              <a:cxn ang="0">
                <a:pos x="446" y="1528"/>
              </a:cxn>
              <a:cxn ang="0">
                <a:pos x="494" y="1481"/>
              </a:cxn>
              <a:cxn ang="0">
                <a:pos x="534" y="1465"/>
              </a:cxn>
              <a:cxn ang="0">
                <a:pos x="586" y="1436"/>
              </a:cxn>
              <a:cxn ang="0">
                <a:pos x="595" y="1410"/>
              </a:cxn>
              <a:cxn ang="0">
                <a:pos x="631" y="1377"/>
              </a:cxn>
              <a:cxn ang="0">
                <a:pos x="685" y="1363"/>
              </a:cxn>
              <a:cxn ang="0">
                <a:pos x="723" y="1342"/>
              </a:cxn>
              <a:cxn ang="0">
                <a:pos x="770" y="1328"/>
              </a:cxn>
              <a:cxn ang="0">
                <a:pos x="801" y="1314"/>
              </a:cxn>
              <a:cxn ang="0">
                <a:pos x="862" y="1283"/>
              </a:cxn>
              <a:cxn ang="0">
                <a:pos x="1004" y="1273"/>
              </a:cxn>
              <a:cxn ang="0">
                <a:pos x="1037" y="1264"/>
              </a:cxn>
              <a:cxn ang="0">
                <a:pos x="1065" y="1247"/>
              </a:cxn>
              <a:cxn ang="0">
                <a:pos x="1084" y="1236"/>
              </a:cxn>
              <a:cxn ang="0">
                <a:pos x="1183" y="1224"/>
              </a:cxn>
              <a:cxn ang="0">
                <a:pos x="1202" y="1205"/>
              </a:cxn>
              <a:cxn ang="0">
                <a:pos x="1238" y="1191"/>
              </a:cxn>
              <a:cxn ang="0">
                <a:pos x="1349" y="1177"/>
              </a:cxn>
              <a:cxn ang="0">
                <a:pos x="1495" y="1160"/>
              </a:cxn>
              <a:cxn ang="0">
                <a:pos x="1524" y="1151"/>
              </a:cxn>
              <a:cxn ang="0">
                <a:pos x="1665" y="1129"/>
              </a:cxn>
              <a:cxn ang="0">
                <a:pos x="1677" y="1120"/>
              </a:cxn>
              <a:cxn ang="0">
                <a:pos x="1781" y="1101"/>
              </a:cxn>
              <a:cxn ang="0">
                <a:pos x="1854" y="1073"/>
              </a:cxn>
              <a:cxn ang="0">
                <a:pos x="1885" y="1042"/>
              </a:cxn>
              <a:cxn ang="0">
                <a:pos x="1942" y="1021"/>
              </a:cxn>
              <a:cxn ang="0">
                <a:pos x="1972" y="1009"/>
              </a:cxn>
              <a:cxn ang="0">
                <a:pos x="2008" y="990"/>
              </a:cxn>
              <a:cxn ang="0">
                <a:pos x="2199" y="969"/>
              </a:cxn>
              <a:cxn ang="0">
                <a:pos x="2284" y="929"/>
              </a:cxn>
              <a:cxn ang="0">
                <a:pos x="2395" y="905"/>
              </a:cxn>
              <a:cxn ang="0">
                <a:pos x="2433" y="886"/>
              </a:cxn>
              <a:cxn ang="0">
                <a:pos x="2468" y="860"/>
              </a:cxn>
              <a:cxn ang="0">
                <a:pos x="2553" y="839"/>
              </a:cxn>
              <a:cxn ang="0">
                <a:pos x="2612" y="813"/>
              </a:cxn>
              <a:cxn ang="0">
                <a:pos x="2931" y="792"/>
              </a:cxn>
              <a:cxn ang="0">
                <a:pos x="2953" y="768"/>
              </a:cxn>
              <a:cxn ang="0">
                <a:pos x="2964" y="740"/>
              </a:cxn>
              <a:cxn ang="0">
                <a:pos x="2971" y="718"/>
              </a:cxn>
              <a:cxn ang="0">
                <a:pos x="3014" y="695"/>
              </a:cxn>
              <a:cxn ang="0">
                <a:pos x="3215" y="666"/>
              </a:cxn>
              <a:cxn ang="0">
                <a:pos x="3229" y="629"/>
              </a:cxn>
              <a:cxn ang="0">
                <a:pos x="3486" y="593"/>
              </a:cxn>
              <a:cxn ang="0">
                <a:pos x="3531" y="553"/>
              </a:cxn>
              <a:cxn ang="0">
                <a:pos x="4030" y="510"/>
              </a:cxn>
              <a:cxn ang="0">
                <a:pos x="4306" y="430"/>
              </a:cxn>
              <a:cxn ang="0">
                <a:pos x="4604" y="333"/>
              </a:cxn>
              <a:cxn ang="0">
                <a:pos x="4630" y="227"/>
              </a:cxn>
              <a:cxn ang="0">
                <a:pos x="4708" y="116"/>
              </a:cxn>
              <a:cxn ang="0">
                <a:pos x="4838" y="0"/>
              </a:cxn>
            </a:cxnLst>
            <a:rect l="0" t="0" r="r" b="b"/>
            <a:pathLst>
              <a:path w="4838" h="1720">
                <a:moveTo>
                  <a:pt x="0" y="1720"/>
                </a:moveTo>
                <a:lnTo>
                  <a:pt x="99" y="1720"/>
                </a:lnTo>
                <a:lnTo>
                  <a:pt x="99" y="1699"/>
                </a:lnTo>
                <a:lnTo>
                  <a:pt x="132" y="1699"/>
                </a:lnTo>
                <a:lnTo>
                  <a:pt x="132" y="1677"/>
                </a:lnTo>
                <a:lnTo>
                  <a:pt x="156" y="1677"/>
                </a:lnTo>
                <a:lnTo>
                  <a:pt x="156" y="1668"/>
                </a:lnTo>
                <a:lnTo>
                  <a:pt x="196" y="1668"/>
                </a:lnTo>
                <a:lnTo>
                  <a:pt x="196" y="1647"/>
                </a:lnTo>
                <a:lnTo>
                  <a:pt x="260" y="1647"/>
                </a:lnTo>
                <a:lnTo>
                  <a:pt x="260" y="1637"/>
                </a:lnTo>
                <a:lnTo>
                  <a:pt x="276" y="1637"/>
                </a:lnTo>
                <a:lnTo>
                  <a:pt x="276" y="1625"/>
                </a:lnTo>
                <a:lnTo>
                  <a:pt x="293" y="1625"/>
                </a:lnTo>
                <a:lnTo>
                  <a:pt x="293" y="1606"/>
                </a:lnTo>
                <a:lnTo>
                  <a:pt x="333" y="1606"/>
                </a:lnTo>
                <a:lnTo>
                  <a:pt x="333" y="1580"/>
                </a:lnTo>
                <a:lnTo>
                  <a:pt x="357" y="1580"/>
                </a:lnTo>
                <a:lnTo>
                  <a:pt x="357" y="1528"/>
                </a:lnTo>
                <a:lnTo>
                  <a:pt x="446" y="1528"/>
                </a:lnTo>
                <a:lnTo>
                  <a:pt x="446" y="1481"/>
                </a:lnTo>
                <a:lnTo>
                  <a:pt x="494" y="1481"/>
                </a:lnTo>
                <a:lnTo>
                  <a:pt x="494" y="1465"/>
                </a:lnTo>
                <a:lnTo>
                  <a:pt x="534" y="1465"/>
                </a:lnTo>
                <a:lnTo>
                  <a:pt x="534" y="1436"/>
                </a:lnTo>
                <a:lnTo>
                  <a:pt x="586" y="1436"/>
                </a:lnTo>
                <a:lnTo>
                  <a:pt x="586" y="1410"/>
                </a:lnTo>
                <a:lnTo>
                  <a:pt x="595" y="1410"/>
                </a:lnTo>
                <a:lnTo>
                  <a:pt x="595" y="1377"/>
                </a:lnTo>
                <a:lnTo>
                  <a:pt x="631" y="1377"/>
                </a:lnTo>
                <a:lnTo>
                  <a:pt x="631" y="1363"/>
                </a:lnTo>
                <a:lnTo>
                  <a:pt x="685" y="1363"/>
                </a:lnTo>
                <a:lnTo>
                  <a:pt x="685" y="1342"/>
                </a:lnTo>
                <a:lnTo>
                  <a:pt x="723" y="1342"/>
                </a:lnTo>
                <a:lnTo>
                  <a:pt x="723" y="1328"/>
                </a:lnTo>
                <a:lnTo>
                  <a:pt x="770" y="1328"/>
                </a:lnTo>
                <a:lnTo>
                  <a:pt x="770" y="1314"/>
                </a:lnTo>
                <a:lnTo>
                  <a:pt x="801" y="1314"/>
                </a:lnTo>
                <a:lnTo>
                  <a:pt x="801" y="1283"/>
                </a:lnTo>
                <a:lnTo>
                  <a:pt x="862" y="1283"/>
                </a:lnTo>
                <a:lnTo>
                  <a:pt x="862" y="1273"/>
                </a:lnTo>
                <a:lnTo>
                  <a:pt x="1004" y="1273"/>
                </a:lnTo>
                <a:lnTo>
                  <a:pt x="1004" y="1264"/>
                </a:lnTo>
                <a:lnTo>
                  <a:pt x="1037" y="1264"/>
                </a:lnTo>
                <a:lnTo>
                  <a:pt x="1037" y="1247"/>
                </a:lnTo>
                <a:lnTo>
                  <a:pt x="1065" y="1247"/>
                </a:lnTo>
                <a:lnTo>
                  <a:pt x="1065" y="1236"/>
                </a:lnTo>
                <a:lnTo>
                  <a:pt x="1084" y="1236"/>
                </a:lnTo>
                <a:lnTo>
                  <a:pt x="1084" y="1224"/>
                </a:lnTo>
                <a:lnTo>
                  <a:pt x="1183" y="1224"/>
                </a:lnTo>
                <a:lnTo>
                  <a:pt x="1183" y="1205"/>
                </a:lnTo>
                <a:lnTo>
                  <a:pt x="1202" y="1205"/>
                </a:lnTo>
                <a:lnTo>
                  <a:pt x="1202" y="1191"/>
                </a:lnTo>
                <a:lnTo>
                  <a:pt x="1238" y="1191"/>
                </a:lnTo>
                <a:lnTo>
                  <a:pt x="1238" y="1177"/>
                </a:lnTo>
                <a:lnTo>
                  <a:pt x="1349" y="1177"/>
                </a:lnTo>
                <a:lnTo>
                  <a:pt x="1349" y="1160"/>
                </a:lnTo>
                <a:lnTo>
                  <a:pt x="1495" y="1160"/>
                </a:lnTo>
                <a:lnTo>
                  <a:pt x="1495" y="1151"/>
                </a:lnTo>
                <a:lnTo>
                  <a:pt x="1524" y="1151"/>
                </a:lnTo>
                <a:lnTo>
                  <a:pt x="1524" y="1129"/>
                </a:lnTo>
                <a:lnTo>
                  <a:pt x="1665" y="1129"/>
                </a:lnTo>
                <a:lnTo>
                  <a:pt x="1665" y="1120"/>
                </a:lnTo>
                <a:lnTo>
                  <a:pt x="1677" y="1120"/>
                </a:lnTo>
                <a:lnTo>
                  <a:pt x="1677" y="1101"/>
                </a:lnTo>
                <a:lnTo>
                  <a:pt x="1781" y="1101"/>
                </a:lnTo>
                <a:lnTo>
                  <a:pt x="1781" y="1073"/>
                </a:lnTo>
                <a:lnTo>
                  <a:pt x="1854" y="1073"/>
                </a:lnTo>
                <a:lnTo>
                  <a:pt x="1854" y="1042"/>
                </a:lnTo>
                <a:lnTo>
                  <a:pt x="1885" y="1042"/>
                </a:lnTo>
                <a:lnTo>
                  <a:pt x="1885" y="1021"/>
                </a:lnTo>
                <a:lnTo>
                  <a:pt x="1942" y="1021"/>
                </a:lnTo>
                <a:lnTo>
                  <a:pt x="1942" y="1009"/>
                </a:lnTo>
                <a:lnTo>
                  <a:pt x="1972" y="1009"/>
                </a:lnTo>
                <a:lnTo>
                  <a:pt x="1972" y="990"/>
                </a:lnTo>
                <a:lnTo>
                  <a:pt x="2008" y="990"/>
                </a:lnTo>
                <a:lnTo>
                  <a:pt x="2008" y="969"/>
                </a:lnTo>
                <a:lnTo>
                  <a:pt x="2199" y="969"/>
                </a:lnTo>
                <a:lnTo>
                  <a:pt x="2199" y="929"/>
                </a:lnTo>
                <a:lnTo>
                  <a:pt x="2284" y="929"/>
                </a:lnTo>
                <a:lnTo>
                  <a:pt x="2284" y="905"/>
                </a:lnTo>
                <a:lnTo>
                  <a:pt x="2395" y="905"/>
                </a:lnTo>
                <a:lnTo>
                  <a:pt x="2395" y="886"/>
                </a:lnTo>
                <a:lnTo>
                  <a:pt x="2433" y="886"/>
                </a:lnTo>
                <a:lnTo>
                  <a:pt x="2433" y="860"/>
                </a:lnTo>
                <a:lnTo>
                  <a:pt x="2468" y="860"/>
                </a:lnTo>
                <a:lnTo>
                  <a:pt x="2468" y="839"/>
                </a:lnTo>
                <a:lnTo>
                  <a:pt x="2553" y="839"/>
                </a:lnTo>
                <a:lnTo>
                  <a:pt x="2553" y="813"/>
                </a:lnTo>
                <a:lnTo>
                  <a:pt x="2612" y="813"/>
                </a:lnTo>
                <a:lnTo>
                  <a:pt x="2612" y="792"/>
                </a:lnTo>
                <a:lnTo>
                  <a:pt x="2931" y="792"/>
                </a:lnTo>
                <a:lnTo>
                  <a:pt x="2931" y="768"/>
                </a:lnTo>
                <a:lnTo>
                  <a:pt x="2953" y="768"/>
                </a:lnTo>
                <a:lnTo>
                  <a:pt x="2953" y="740"/>
                </a:lnTo>
                <a:lnTo>
                  <a:pt x="2964" y="740"/>
                </a:lnTo>
                <a:lnTo>
                  <a:pt x="2964" y="718"/>
                </a:lnTo>
                <a:lnTo>
                  <a:pt x="2971" y="718"/>
                </a:lnTo>
                <a:lnTo>
                  <a:pt x="2971" y="695"/>
                </a:lnTo>
                <a:lnTo>
                  <a:pt x="3014" y="695"/>
                </a:lnTo>
                <a:lnTo>
                  <a:pt x="3014" y="666"/>
                </a:lnTo>
                <a:lnTo>
                  <a:pt x="3215" y="666"/>
                </a:lnTo>
                <a:lnTo>
                  <a:pt x="3215" y="629"/>
                </a:lnTo>
                <a:lnTo>
                  <a:pt x="3229" y="629"/>
                </a:lnTo>
                <a:lnTo>
                  <a:pt x="3229" y="593"/>
                </a:lnTo>
                <a:lnTo>
                  <a:pt x="3486" y="593"/>
                </a:lnTo>
                <a:lnTo>
                  <a:pt x="3486" y="553"/>
                </a:lnTo>
                <a:lnTo>
                  <a:pt x="3531" y="553"/>
                </a:lnTo>
                <a:lnTo>
                  <a:pt x="3531" y="510"/>
                </a:lnTo>
                <a:lnTo>
                  <a:pt x="4030" y="510"/>
                </a:lnTo>
                <a:lnTo>
                  <a:pt x="4030" y="430"/>
                </a:lnTo>
                <a:lnTo>
                  <a:pt x="4306" y="430"/>
                </a:lnTo>
                <a:lnTo>
                  <a:pt x="4306" y="333"/>
                </a:lnTo>
                <a:lnTo>
                  <a:pt x="4604" y="333"/>
                </a:lnTo>
                <a:lnTo>
                  <a:pt x="4604" y="227"/>
                </a:lnTo>
                <a:lnTo>
                  <a:pt x="4630" y="227"/>
                </a:lnTo>
                <a:lnTo>
                  <a:pt x="4630" y="116"/>
                </a:lnTo>
                <a:lnTo>
                  <a:pt x="4708" y="116"/>
                </a:lnTo>
                <a:lnTo>
                  <a:pt x="4708" y="0"/>
                </a:lnTo>
                <a:lnTo>
                  <a:pt x="4838" y="0"/>
                </a:ln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7557" name="Freeform 21"/>
          <p:cNvSpPr>
            <a:spLocks/>
          </p:cNvSpPr>
          <p:nvPr/>
        </p:nvSpPr>
        <p:spPr bwMode="auto">
          <a:xfrm>
            <a:off x="1700213" y="3503613"/>
            <a:ext cx="6510337" cy="1590675"/>
          </a:xfrm>
          <a:custGeom>
            <a:avLst/>
            <a:gdLst/>
            <a:ahLst/>
            <a:cxnLst>
              <a:cxn ang="0">
                <a:pos x="139" y="1163"/>
              </a:cxn>
              <a:cxn ang="0">
                <a:pos x="215" y="1146"/>
              </a:cxn>
              <a:cxn ang="0">
                <a:pos x="241" y="1116"/>
              </a:cxn>
              <a:cxn ang="0">
                <a:pos x="364" y="1094"/>
              </a:cxn>
              <a:cxn ang="0">
                <a:pos x="425" y="1047"/>
              </a:cxn>
              <a:cxn ang="0">
                <a:pos x="560" y="1028"/>
              </a:cxn>
              <a:cxn ang="0">
                <a:pos x="598" y="998"/>
              </a:cxn>
              <a:cxn ang="0">
                <a:pos x="758" y="986"/>
              </a:cxn>
              <a:cxn ang="0">
                <a:pos x="794" y="962"/>
              </a:cxn>
              <a:cxn ang="0">
                <a:pos x="869" y="948"/>
              </a:cxn>
              <a:cxn ang="0">
                <a:pos x="1023" y="927"/>
              </a:cxn>
              <a:cxn ang="0">
                <a:pos x="1113" y="917"/>
              </a:cxn>
              <a:cxn ang="0">
                <a:pos x="1162" y="889"/>
              </a:cxn>
              <a:cxn ang="0">
                <a:pos x="1306" y="882"/>
              </a:cxn>
              <a:cxn ang="0">
                <a:pos x="1391" y="856"/>
              </a:cxn>
              <a:cxn ang="0">
                <a:pos x="1460" y="842"/>
              </a:cxn>
              <a:cxn ang="0">
                <a:pos x="1524" y="823"/>
              </a:cxn>
              <a:cxn ang="0">
                <a:pos x="1689" y="804"/>
              </a:cxn>
              <a:cxn ang="0">
                <a:pos x="1736" y="787"/>
              </a:cxn>
              <a:cxn ang="0">
                <a:pos x="1875" y="778"/>
              </a:cxn>
              <a:cxn ang="0">
                <a:pos x="1918" y="745"/>
              </a:cxn>
              <a:cxn ang="0">
                <a:pos x="2041" y="733"/>
              </a:cxn>
              <a:cxn ang="0">
                <a:pos x="2055" y="705"/>
              </a:cxn>
              <a:cxn ang="0">
                <a:pos x="2121" y="695"/>
              </a:cxn>
              <a:cxn ang="0">
                <a:pos x="2173" y="674"/>
              </a:cxn>
              <a:cxn ang="0">
                <a:pos x="2263" y="660"/>
              </a:cxn>
              <a:cxn ang="0">
                <a:pos x="2298" y="634"/>
              </a:cxn>
              <a:cxn ang="0">
                <a:pos x="2409" y="631"/>
              </a:cxn>
              <a:cxn ang="0">
                <a:pos x="2539" y="603"/>
              </a:cxn>
              <a:cxn ang="0">
                <a:pos x="2749" y="584"/>
              </a:cxn>
              <a:cxn ang="0">
                <a:pos x="2832" y="553"/>
              </a:cxn>
              <a:cxn ang="0">
                <a:pos x="2917" y="542"/>
              </a:cxn>
              <a:cxn ang="0">
                <a:pos x="2969" y="506"/>
              </a:cxn>
              <a:cxn ang="0">
                <a:pos x="3156" y="482"/>
              </a:cxn>
              <a:cxn ang="0">
                <a:pos x="3248" y="464"/>
              </a:cxn>
              <a:cxn ang="0">
                <a:pos x="3408" y="449"/>
              </a:cxn>
              <a:cxn ang="0">
                <a:pos x="3498" y="407"/>
              </a:cxn>
              <a:cxn ang="0">
                <a:pos x="3564" y="395"/>
              </a:cxn>
              <a:cxn ang="0">
                <a:pos x="3602" y="360"/>
              </a:cxn>
              <a:cxn ang="0">
                <a:pos x="3666" y="324"/>
              </a:cxn>
              <a:cxn ang="0">
                <a:pos x="3682" y="270"/>
              </a:cxn>
              <a:cxn ang="0">
                <a:pos x="3968" y="244"/>
              </a:cxn>
              <a:cxn ang="0">
                <a:pos x="3992" y="201"/>
              </a:cxn>
              <a:cxn ang="0">
                <a:pos x="4290" y="161"/>
              </a:cxn>
              <a:cxn ang="0">
                <a:pos x="4474" y="85"/>
              </a:cxn>
              <a:cxn ang="0">
                <a:pos x="4675" y="55"/>
              </a:cxn>
            </a:cxnLst>
            <a:rect l="0" t="0" r="r" b="b"/>
            <a:pathLst>
              <a:path w="4838" h="1175">
                <a:moveTo>
                  <a:pt x="0" y="1175"/>
                </a:moveTo>
                <a:lnTo>
                  <a:pt x="139" y="1175"/>
                </a:lnTo>
                <a:lnTo>
                  <a:pt x="139" y="1163"/>
                </a:lnTo>
                <a:lnTo>
                  <a:pt x="189" y="1163"/>
                </a:lnTo>
                <a:lnTo>
                  <a:pt x="189" y="1146"/>
                </a:lnTo>
                <a:lnTo>
                  <a:pt x="215" y="1146"/>
                </a:lnTo>
                <a:lnTo>
                  <a:pt x="215" y="1128"/>
                </a:lnTo>
                <a:lnTo>
                  <a:pt x="241" y="1128"/>
                </a:lnTo>
                <a:lnTo>
                  <a:pt x="241" y="1116"/>
                </a:lnTo>
                <a:lnTo>
                  <a:pt x="274" y="1116"/>
                </a:lnTo>
                <a:lnTo>
                  <a:pt x="274" y="1094"/>
                </a:lnTo>
                <a:lnTo>
                  <a:pt x="364" y="1094"/>
                </a:lnTo>
                <a:lnTo>
                  <a:pt x="364" y="1066"/>
                </a:lnTo>
                <a:lnTo>
                  <a:pt x="425" y="1066"/>
                </a:lnTo>
                <a:lnTo>
                  <a:pt x="425" y="1047"/>
                </a:lnTo>
                <a:lnTo>
                  <a:pt x="503" y="1047"/>
                </a:lnTo>
                <a:lnTo>
                  <a:pt x="503" y="1028"/>
                </a:lnTo>
                <a:lnTo>
                  <a:pt x="560" y="1028"/>
                </a:lnTo>
                <a:lnTo>
                  <a:pt x="560" y="1014"/>
                </a:lnTo>
                <a:lnTo>
                  <a:pt x="598" y="1014"/>
                </a:lnTo>
                <a:lnTo>
                  <a:pt x="598" y="998"/>
                </a:lnTo>
                <a:lnTo>
                  <a:pt x="697" y="998"/>
                </a:lnTo>
                <a:lnTo>
                  <a:pt x="697" y="986"/>
                </a:lnTo>
                <a:lnTo>
                  <a:pt x="758" y="986"/>
                </a:lnTo>
                <a:lnTo>
                  <a:pt x="758" y="972"/>
                </a:lnTo>
                <a:lnTo>
                  <a:pt x="794" y="972"/>
                </a:lnTo>
                <a:lnTo>
                  <a:pt x="794" y="962"/>
                </a:lnTo>
                <a:lnTo>
                  <a:pt x="813" y="962"/>
                </a:lnTo>
                <a:lnTo>
                  <a:pt x="813" y="948"/>
                </a:lnTo>
                <a:lnTo>
                  <a:pt x="869" y="948"/>
                </a:lnTo>
                <a:lnTo>
                  <a:pt x="869" y="939"/>
                </a:lnTo>
                <a:lnTo>
                  <a:pt x="1023" y="939"/>
                </a:lnTo>
                <a:lnTo>
                  <a:pt x="1023" y="927"/>
                </a:lnTo>
                <a:lnTo>
                  <a:pt x="1068" y="927"/>
                </a:lnTo>
                <a:lnTo>
                  <a:pt x="1068" y="917"/>
                </a:lnTo>
                <a:lnTo>
                  <a:pt x="1113" y="917"/>
                </a:lnTo>
                <a:lnTo>
                  <a:pt x="1113" y="903"/>
                </a:lnTo>
                <a:lnTo>
                  <a:pt x="1162" y="903"/>
                </a:lnTo>
                <a:lnTo>
                  <a:pt x="1162" y="889"/>
                </a:lnTo>
                <a:lnTo>
                  <a:pt x="1219" y="889"/>
                </a:lnTo>
                <a:lnTo>
                  <a:pt x="1219" y="882"/>
                </a:lnTo>
                <a:lnTo>
                  <a:pt x="1306" y="882"/>
                </a:lnTo>
                <a:lnTo>
                  <a:pt x="1306" y="865"/>
                </a:lnTo>
                <a:lnTo>
                  <a:pt x="1391" y="865"/>
                </a:lnTo>
                <a:lnTo>
                  <a:pt x="1391" y="856"/>
                </a:lnTo>
                <a:lnTo>
                  <a:pt x="1424" y="856"/>
                </a:lnTo>
                <a:lnTo>
                  <a:pt x="1424" y="842"/>
                </a:lnTo>
                <a:lnTo>
                  <a:pt x="1460" y="842"/>
                </a:lnTo>
                <a:lnTo>
                  <a:pt x="1460" y="835"/>
                </a:lnTo>
                <a:lnTo>
                  <a:pt x="1524" y="835"/>
                </a:lnTo>
                <a:lnTo>
                  <a:pt x="1524" y="823"/>
                </a:lnTo>
                <a:lnTo>
                  <a:pt x="1594" y="823"/>
                </a:lnTo>
                <a:lnTo>
                  <a:pt x="1594" y="804"/>
                </a:lnTo>
                <a:lnTo>
                  <a:pt x="1689" y="804"/>
                </a:lnTo>
                <a:lnTo>
                  <a:pt x="1689" y="794"/>
                </a:lnTo>
                <a:lnTo>
                  <a:pt x="1736" y="794"/>
                </a:lnTo>
                <a:lnTo>
                  <a:pt x="1736" y="787"/>
                </a:lnTo>
                <a:lnTo>
                  <a:pt x="1826" y="787"/>
                </a:lnTo>
                <a:lnTo>
                  <a:pt x="1826" y="778"/>
                </a:lnTo>
                <a:lnTo>
                  <a:pt x="1875" y="778"/>
                </a:lnTo>
                <a:lnTo>
                  <a:pt x="1875" y="766"/>
                </a:lnTo>
                <a:lnTo>
                  <a:pt x="1918" y="766"/>
                </a:lnTo>
                <a:lnTo>
                  <a:pt x="1918" y="745"/>
                </a:lnTo>
                <a:lnTo>
                  <a:pt x="1984" y="745"/>
                </a:lnTo>
                <a:lnTo>
                  <a:pt x="1984" y="733"/>
                </a:lnTo>
                <a:lnTo>
                  <a:pt x="2041" y="733"/>
                </a:lnTo>
                <a:lnTo>
                  <a:pt x="2041" y="716"/>
                </a:lnTo>
                <a:lnTo>
                  <a:pt x="2055" y="716"/>
                </a:lnTo>
                <a:lnTo>
                  <a:pt x="2055" y="705"/>
                </a:lnTo>
                <a:lnTo>
                  <a:pt x="2086" y="705"/>
                </a:lnTo>
                <a:lnTo>
                  <a:pt x="2086" y="695"/>
                </a:lnTo>
                <a:lnTo>
                  <a:pt x="2121" y="695"/>
                </a:lnTo>
                <a:lnTo>
                  <a:pt x="2121" y="686"/>
                </a:lnTo>
                <a:lnTo>
                  <a:pt x="2173" y="686"/>
                </a:lnTo>
                <a:lnTo>
                  <a:pt x="2173" y="674"/>
                </a:lnTo>
                <a:lnTo>
                  <a:pt x="2218" y="674"/>
                </a:lnTo>
                <a:lnTo>
                  <a:pt x="2218" y="660"/>
                </a:lnTo>
                <a:lnTo>
                  <a:pt x="2263" y="660"/>
                </a:lnTo>
                <a:lnTo>
                  <a:pt x="2263" y="648"/>
                </a:lnTo>
                <a:lnTo>
                  <a:pt x="2298" y="648"/>
                </a:lnTo>
                <a:lnTo>
                  <a:pt x="2298" y="634"/>
                </a:lnTo>
                <a:lnTo>
                  <a:pt x="2374" y="634"/>
                </a:lnTo>
                <a:lnTo>
                  <a:pt x="2374" y="631"/>
                </a:lnTo>
                <a:lnTo>
                  <a:pt x="2409" y="631"/>
                </a:lnTo>
                <a:lnTo>
                  <a:pt x="2409" y="615"/>
                </a:lnTo>
                <a:lnTo>
                  <a:pt x="2539" y="615"/>
                </a:lnTo>
                <a:lnTo>
                  <a:pt x="2539" y="603"/>
                </a:lnTo>
                <a:lnTo>
                  <a:pt x="2686" y="603"/>
                </a:lnTo>
                <a:lnTo>
                  <a:pt x="2686" y="584"/>
                </a:lnTo>
                <a:lnTo>
                  <a:pt x="2749" y="584"/>
                </a:lnTo>
                <a:lnTo>
                  <a:pt x="2749" y="565"/>
                </a:lnTo>
                <a:lnTo>
                  <a:pt x="2832" y="565"/>
                </a:lnTo>
                <a:lnTo>
                  <a:pt x="2832" y="553"/>
                </a:lnTo>
                <a:lnTo>
                  <a:pt x="2851" y="553"/>
                </a:lnTo>
                <a:lnTo>
                  <a:pt x="2851" y="542"/>
                </a:lnTo>
                <a:lnTo>
                  <a:pt x="2917" y="542"/>
                </a:lnTo>
                <a:lnTo>
                  <a:pt x="2917" y="525"/>
                </a:lnTo>
                <a:lnTo>
                  <a:pt x="2969" y="525"/>
                </a:lnTo>
                <a:lnTo>
                  <a:pt x="2969" y="506"/>
                </a:lnTo>
                <a:lnTo>
                  <a:pt x="3080" y="506"/>
                </a:lnTo>
                <a:lnTo>
                  <a:pt x="3080" y="482"/>
                </a:lnTo>
                <a:lnTo>
                  <a:pt x="3156" y="482"/>
                </a:lnTo>
                <a:lnTo>
                  <a:pt x="3156" y="475"/>
                </a:lnTo>
                <a:lnTo>
                  <a:pt x="3248" y="475"/>
                </a:lnTo>
                <a:lnTo>
                  <a:pt x="3248" y="464"/>
                </a:lnTo>
                <a:lnTo>
                  <a:pt x="3286" y="464"/>
                </a:lnTo>
                <a:lnTo>
                  <a:pt x="3286" y="449"/>
                </a:lnTo>
                <a:lnTo>
                  <a:pt x="3408" y="449"/>
                </a:lnTo>
                <a:lnTo>
                  <a:pt x="3408" y="428"/>
                </a:lnTo>
                <a:lnTo>
                  <a:pt x="3498" y="428"/>
                </a:lnTo>
                <a:lnTo>
                  <a:pt x="3498" y="407"/>
                </a:lnTo>
                <a:lnTo>
                  <a:pt x="3517" y="407"/>
                </a:lnTo>
                <a:lnTo>
                  <a:pt x="3517" y="395"/>
                </a:lnTo>
                <a:lnTo>
                  <a:pt x="3564" y="395"/>
                </a:lnTo>
                <a:lnTo>
                  <a:pt x="3564" y="369"/>
                </a:lnTo>
                <a:lnTo>
                  <a:pt x="3602" y="369"/>
                </a:lnTo>
                <a:lnTo>
                  <a:pt x="3602" y="360"/>
                </a:lnTo>
                <a:lnTo>
                  <a:pt x="3616" y="360"/>
                </a:lnTo>
                <a:lnTo>
                  <a:pt x="3616" y="324"/>
                </a:lnTo>
                <a:lnTo>
                  <a:pt x="3666" y="324"/>
                </a:lnTo>
                <a:lnTo>
                  <a:pt x="3666" y="308"/>
                </a:lnTo>
                <a:lnTo>
                  <a:pt x="3682" y="308"/>
                </a:lnTo>
                <a:lnTo>
                  <a:pt x="3682" y="270"/>
                </a:lnTo>
                <a:lnTo>
                  <a:pt x="3770" y="270"/>
                </a:lnTo>
                <a:lnTo>
                  <a:pt x="3770" y="244"/>
                </a:lnTo>
                <a:lnTo>
                  <a:pt x="3968" y="244"/>
                </a:lnTo>
                <a:lnTo>
                  <a:pt x="3968" y="230"/>
                </a:lnTo>
                <a:lnTo>
                  <a:pt x="3992" y="230"/>
                </a:lnTo>
                <a:lnTo>
                  <a:pt x="3992" y="201"/>
                </a:lnTo>
                <a:lnTo>
                  <a:pt x="4011" y="201"/>
                </a:lnTo>
                <a:lnTo>
                  <a:pt x="4011" y="161"/>
                </a:lnTo>
                <a:lnTo>
                  <a:pt x="4290" y="161"/>
                </a:lnTo>
                <a:lnTo>
                  <a:pt x="4290" y="126"/>
                </a:lnTo>
                <a:lnTo>
                  <a:pt x="4474" y="126"/>
                </a:lnTo>
                <a:lnTo>
                  <a:pt x="4474" y="85"/>
                </a:lnTo>
                <a:lnTo>
                  <a:pt x="4523" y="85"/>
                </a:lnTo>
                <a:lnTo>
                  <a:pt x="4523" y="55"/>
                </a:lnTo>
                <a:lnTo>
                  <a:pt x="4675" y="55"/>
                </a:lnTo>
                <a:lnTo>
                  <a:pt x="4675" y="0"/>
                </a:lnTo>
                <a:lnTo>
                  <a:pt x="4838" y="0"/>
                </a:lnTo>
              </a:path>
            </a:pathLst>
          </a:custGeom>
          <a:noFill/>
          <a:ln w="38100" cap="flat" cmpd="sng">
            <a:solidFill>
              <a:srgbClr val="FF99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3261" name="Rectangle 21"/>
          <p:cNvSpPr>
            <a:spLocks noChangeArrowheads="1"/>
          </p:cNvSpPr>
          <p:nvPr/>
        </p:nvSpPr>
        <p:spPr bwMode="auto">
          <a:xfrm>
            <a:off x="258763" y="387350"/>
            <a:ext cx="862647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en-US">
                <a:solidFill>
                  <a:srgbClr val="FFFF66"/>
                </a:solidFill>
              </a:rPr>
              <a:t>טרופונין לפני הצנתור ותמותה לטווח ארוך</a:t>
            </a:r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53262" name="Text Box 23"/>
          <p:cNvSpPr txBox="1">
            <a:spLocks noChangeArrowheads="1"/>
          </p:cNvSpPr>
          <p:nvPr/>
        </p:nvSpPr>
        <p:spPr bwMode="auto">
          <a:xfrm>
            <a:off x="8194675" y="6526213"/>
            <a:ext cx="873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800">
                <a:solidFill>
                  <a:srgbClr val="6699FF"/>
                </a:solidFill>
              </a:rPr>
              <a:t>CP1331879-12</a:t>
            </a:r>
          </a:p>
        </p:txBody>
      </p:sp>
      <p:sp>
        <p:nvSpPr>
          <p:cNvPr id="53263" name="Text Box 24"/>
          <p:cNvSpPr txBox="1">
            <a:spLocks noChangeArrowheads="1"/>
          </p:cNvSpPr>
          <p:nvPr/>
        </p:nvSpPr>
        <p:spPr bwMode="auto">
          <a:xfrm>
            <a:off x="117475" y="6024563"/>
            <a:ext cx="55943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1800">
                <a:solidFill>
                  <a:schemeClr val="folHlink"/>
                </a:solidFill>
              </a:rPr>
              <a:t>Prasad et al:  Circ Cardiovasc Intervent 1:10, 2008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1136650" y="1238250"/>
          <a:ext cx="7308850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Chart" r:id="rId4" imgW="7267748" imgH="4533900" progId="MSGraph.Chart.8">
                  <p:embed/>
                </p:oleObj>
              </mc:Choice>
              <mc:Fallback>
                <p:oleObj name="Chart" r:id="rId4" imgW="7267748" imgH="4533900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1238250"/>
                        <a:ext cx="7308850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529" name="Freeform 41"/>
          <p:cNvSpPr>
            <a:spLocks/>
          </p:cNvSpPr>
          <p:nvPr/>
        </p:nvSpPr>
        <p:spPr bwMode="auto">
          <a:xfrm>
            <a:off x="1708150" y="2674938"/>
            <a:ext cx="6502400" cy="2422525"/>
          </a:xfrm>
          <a:custGeom>
            <a:avLst/>
            <a:gdLst/>
            <a:ahLst/>
            <a:cxnLst>
              <a:cxn ang="0">
                <a:pos x="123" y="1797"/>
              </a:cxn>
              <a:cxn ang="0">
                <a:pos x="151" y="1786"/>
              </a:cxn>
              <a:cxn ang="0">
                <a:pos x="177" y="1750"/>
              </a:cxn>
              <a:cxn ang="0">
                <a:pos x="194" y="1722"/>
              </a:cxn>
              <a:cxn ang="0">
                <a:pos x="241" y="1696"/>
              </a:cxn>
              <a:cxn ang="0">
                <a:pos x="253" y="1686"/>
              </a:cxn>
              <a:cxn ang="0">
                <a:pos x="267" y="1646"/>
              </a:cxn>
              <a:cxn ang="0">
                <a:pos x="274" y="1627"/>
              </a:cxn>
              <a:cxn ang="0">
                <a:pos x="284" y="1608"/>
              </a:cxn>
              <a:cxn ang="0">
                <a:pos x="350" y="1573"/>
              </a:cxn>
              <a:cxn ang="0">
                <a:pos x="362" y="1554"/>
              </a:cxn>
              <a:cxn ang="0">
                <a:pos x="435" y="1542"/>
              </a:cxn>
              <a:cxn ang="0">
                <a:pos x="454" y="1516"/>
              </a:cxn>
              <a:cxn ang="0">
                <a:pos x="489" y="1507"/>
              </a:cxn>
              <a:cxn ang="0">
                <a:pos x="529" y="1445"/>
              </a:cxn>
              <a:cxn ang="0">
                <a:pos x="690" y="1427"/>
              </a:cxn>
              <a:cxn ang="0">
                <a:pos x="709" y="1410"/>
              </a:cxn>
              <a:cxn ang="0">
                <a:pos x="766" y="1386"/>
              </a:cxn>
              <a:cxn ang="0">
                <a:pos x="775" y="1372"/>
              </a:cxn>
              <a:cxn ang="0">
                <a:pos x="896" y="1346"/>
              </a:cxn>
              <a:cxn ang="0">
                <a:pos x="924" y="1323"/>
              </a:cxn>
              <a:cxn ang="0">
                <a:pos x="952" y="1308"/>
              </a:cxn>
              <a:cxn ang="0">
                <a:pos x="974" y="1266"/>
              </a:cxn>
              <a:cxn ang="0">
                <a:pos x="985" y="1233"/>
              </a:cxn>
              <a:cxn ang="0">
                <a:pos x="1115" y="1193"/>
              </a:cxn>
              <a:cxn ang="0">
                <a:pos x="1162" y="1162"/>
              </a:cxn>
              <a:cxn ang="0">
                <a:pos x="1283" y="1145"/>
              </a:cxn>
              <a:cxn ang="0">
                <a:pos x="1422" y="1086"/>
              </a:cxn>
              <a:cxn ang="0">
                <a:pos x="1477" y="1067"/>
              </a:cxn>
              <a:cxn ang="0">
                <a:pos x="1540" y="1041"/>
              </a:cxn>
              <a:cxn ang="0">
                <a:pos x="1796" y="987"/>
              </a:cxn>
              <a:cxn ang="0">
                <a:pos x="1923" y="966"/>
              </a:cxn>
              <a:cxn ang="0">
                <a:pos x="1966" y="938"/>
              </a:cxn>
              <a:cxn ang="0">
                <a:pos x="2041" y="907"/>
              </a:cxn>
              <a:cxn ang="0">
                <a:pos x="2079" y="881"/>
              </a:cxn>
              <a:cxn ang="0">
                <a:pos x="2107" y="852"/>
              </a:cxn>
              <a:cxn ang="0">
                <a:pos x="2207" y="822"/>
              </a:cxn>
              <a:cxn ang="0">
                <a:pos x="2266" y="786"/>
              </a:cxn>
              <a:cxn ang="0">
                <a:pos x="2315" y="749"/>
              </a:cxn>
              <a:cxn ang="0">
                <a:pos x="2400" y="720"/>
              </a:cxn>
              <a:cxn ang="0">
                <a:pos x="2452" y="645"/>
              </a:cxn>
              <a:cxn ang="0">
                <a:pos x="2469" y="604"/>
              </a:cxn>
              <a:cxn ang="0">
                <a:pos x="2497" y="581"/>
              </a:cxn>
              <a:cxn ang="0">
                <a:pos x="2632" y="541"/>
              </a:cxn>
              <a:cxn ang="0">
                <a:pos x="2769" y="503"/>
              </a:cxn>
              <a:cxn ang="0">
                <a:pos x="2821" y="465"/>
              </a:cxn>
              <a:cxn ang="0">
                <a:pos x="2858" y="425"/>
              </a:cxn>
              <a:cxn ang="0">
                <a:pos x="2882" y="397"/>
              </a:cxn>
              <a:cxn ang="0">
                <a:pos x="2969" y="359"/>
              </a:cxn>
              <a:cxn ang="0">
                <a:pos x="3605" y="321"/>
              </a:cxn>
              <a:cxn ang="0">
                <a:pos x="3612" y="250"/>
              </a:cxn>
              <a:cxn ang="0">
                <a:pos x="3780" y="172"/>
              </a:cxn>
              <a:cxn ang="0">
                <a:pos x="3957" y="94"/>
              </a:cxn>
              <a:cxn ang="0">
                <a:pos x="4836" y="0"/>
              </a:cxn>
            </a:cxnLst>
            <a:rect l="0" t="0" r="r" b="b"/>
            <a:pathLst>
              <a:path w="4836" h="1797">
                <a:moveTo>
                  <a:pt x="0" y="1797"/>
                </a:moveTo>
                <a:lnTo>
                  <a:pt x="123" y="1797"/>
                </a:lnTo>
                <a:lnTo>
                  <a:pt x="123" y="1786"/>
                </a:lnTo>
                <a:lnTo>
                  <a:pt x="151" y="1786"/>
                </a:lnTo>
                <a:lnTo>
                  <a:pt x="151" y="1750"/>
                </a:lnTo>
                <a:lnTo>
                  <a:pt x="177" y="1750"/>
                </a:lnTo>
                <a:lnTo>
                  <a:pt x="177" y="1722"/>
                </a:lnTo>
                <a:lnTo>
                  <a:pt x="194" y="1722"/>
                </a:lnTo>
                <a:lnTo>
                  <a:pt x="194" y="1696"/>
                </a:lnTo>
                <a:lnTo>
                  <a:pt x="241" y="1696"/>
                </a:lnTo>
                <a:lnTo>
                  <a:pt x="241" y="1686"/>
                </a:lnTo>
                <a:lnTo>
                  <a:pt x="253" y="1686"/>
                </a:lnTo>
                <a:lnTo>
                  <a:pt x="253" y="1646"/>
                </a:lnTo>
                <a:lnTo>
                  <a:pt x="267" y="1646"/>
                </a:lnTo>
                <a:lnTo>
                  <a:pt x="267" y="1627"/>
                </a:lnTo>
                <a:lnTo>
                  <a:pt x="274" y="1627"/>
                </a:lnTo>
                <a:lnTo>
                  <a:pt x="274" y="1608"/>
                </a:lnTo>
                <a:lnTo>
                  <a:pt x="284" y="1608"/>
                </a:lnTo>
                <a:lnTo>
                  <a:pt x="284" y="1573"/>
                </a:lnTo>
                <a:lnTo>
                  <a:pt x="350" y="1573"/>
                </a:lnTo>
                <a:lnTo>
                  <a:pt x="350" y="1554"/>
                </a:lnTo>
                <a:lnTo>
                  <a:pt x="362" y="1554"/>
                </a:lnTo>
                <a:lnTo>
                  <a:pt x="362" y="1542"/>
                </a:lnTo>
                <a:lnTo>
                  <a:pt x="435" y="1542"/>
                </a:lnTo>
                <a:lnTo>
                  <a:pt x="435" y="1516"/>
                </a:lnTo>
                <a:lnTo>
                  <a:pt x="454" y="1516"/>
                </a:lnTo>
                <a:lnTo>
                  <a:pt x="454" y="1507"/>
                </a:lnTo>
                <a:lnTo>
                  <a:pt x="489" y="1507"/>
                </a:lnTo>
                <a:lnTo>
                  <a:pt x="489" y="1445"/>
                </a:lnTo>
                <a:lnTo>
                  <a:pt x="529" y="1445"/>
                </a:lnTo>
                <a:lnTo>
                  <a:pt x="529" y="1427"/>
                </a:lnTo>
                <a:lnTo>
                  <a:pt x="690" y="1427"/>
                </a:lnTo>
                <a:lnTo>
                  <a:pt x="690" y="1410"/>
                </a:lnTo>
                <a:lnTo>
                  <a:pt x="709" y="1410"/>
                </a:lnTo>
                <a:lnTo>
                  <a:pt x="709" y="1386"/>
                </a:lnTo>
                <a:lnTo>
                  <a:pt x="766" y="1386"/>
                </a:lnTo>
                <a:lnTo>
                  <a:pt x="766" y="1372"/>
                </a:lnTo>
                <a:lnTo>
                  <a:pt x="775" y="1372"/>
                </a:lnTo>
                <a:lnTo>
                  <a:pt x="775" y="1346"/>
                </a:lnTo>
                <a:lnTo>
                  <a:pt x="896" y="1346"/>
                </a:lnTo>
                <a:lnTo>
                  <a:pt x="896" y="1323"/>
                </a:lnTo>
                <a:lnTo>
                  <a:pt x="924" y="1323"/>
                </a:lnTo>
                <a:lnTo>
                  <a:pt x="924" y="1308"/>
                </a:lnTo>
                <a:lnTo>
                  <a:pt x="952" y="1308"/>
                </a:lnTo>
                <a:lnTo>
                  <a:pt x="952" y="1266"/>
                </a:lnTo>
                <a:lnTo>
                  <a:pt x="974" y="1266"/>
                </a:lnTo>
                <a:lnTo>
                  <a:pt x="974" y="1233"/>
                </a:lnTo>
                <a:lnTo>
                  <a:pt x="985" y="1233"/>
                </a:lnTo>
                <a:lnTo>
                  <a:pt x="985" y="1193"/>
                </a:lnTo>
                <a:lnTo>
                  <a:pt x="1115" y="1193"/>
                </a:lnTo>
                <a:lnTo>
                  <a:pt x="1115" y="1162"/>
                </a:lnTo>
                <a:lnTo>
                  <a:pt x="1162" y="1162"/>
                </a:lnTo>
                <a:lnTo>
                  <a:pt x="1162" y="1145"/>
                </a:lnTo>
                <a:lnTo>
                  <a:pt x="1283" y="1145"/>
                </a:lnTo>
                <a:lnTo>
                  <a:pt x="1283" y="1086"/>
                </a:lnTo>
                <a:lnTo>
                  <a:pt x="1422" y="1086"/>
                </a:lnTo>
                <a:lnTo>
                  <a:pt x="1422" y="1067"/>
                </a:lnTo>
                <a:lnTo>
                  <a:pt x="1477" y="1067"/>
                </a:lnTo>
                <a:lnTo>
                  <a:pt x="1477" y="1041"/>
                </a:lnTo>
                <a:lnTo>
                  <a:pt x="1540" y="1041"/>
                </a:lnTo>
                <a:lnTo>
                  <a:pt x="1540" y="987"/>
                </a:lnTo>
                <a:lnTo>
                  <a:pt x="1796" y="987"/>
                </a:lnTo>
                <a:lnTo>
                  <a:pt x="1796" y="966"/>
                </a:lnTo>
                <a:lnTo>
                  <a:pt x="1923" y="966"/>
                </a:lnTo>
                <a:lnTo>
                  <a:pt x="1923" y="938"/>
                </a:lnTo>
                <a:lnTo>
                  <a:pt x="1966" y="938"/>
                </a:lnTo>
                <a:lnTo>
                  <a:pt x="1966" y="907"/>
                </a:lnTo>
                <a:lnTo>
                  <a:pt x="2041" y="907"/>
                </a:lnTo>
                <a:lnTo>
                  <a:pt x="2041" y="881"/>
                </a:lnTo>
                <a:lnTo>
                  <a:pt x="2079" y="881"/>
                </a:lnTo>
                <a:lnTo>
                  <a:pt x="2079" y="852"/>
                </a:lnTo>
                <a:lnTo>
                  <a:pt x="2107" y="852"/>
                </a:lnTo>
                <a:lnTo>
                  <a:pt x="2107" y="822"/>
                </a:lnTo>
                <a:lnTo>
                  <a:pt x="2207" y="822"/>
                </a:lnTo>
                <a:lnTo>
                  <a:pt x="2207" y="786"/>
                </a:lnTo>
                <a:lnTo>
                  <a:pt x="2266" y="786"/>
                </a:lnTo>
                <a:lnTo>
                  <a:pt x="2266" y="749"/>
                </a:lnTo>
                <a:lnTo>
                  <a:pt x="2315" y="749"/>
                </a:lnTo>
                <a:lnTo>
                  <a:pt x="2315" y="720"/>
                </a:lnTo>
                <a:lnTo>
                  <a:pt x="2400" y="720"/>
                </a:lnTo>
                <a:lnTo>
                  <a:pt x="2400" y="645"/>
                </a:lnTo>
                <a:lnTo>
                  <a:pt x="2452" y="645"/>
                </a:lnTo>
                <a:lnTo>
                  <a:pt x="2452" y="604"/>
                </a:lnTo>
                <a:lnTo>
                  <a:pt x="2469" y="604"/>
                </a:lnTo>
                <a:lnTo>
                  <a:pt x="2469" y="581"/>
                </a:lnTo>
                <a:lnTo>
                  <a:pt x="2497" y="581"/>
                </a:lnTo>
                <a:lnTo>
                  <a:pt x="2497" y="541"/>
                </a:lnTo>
                <a:lnTo>
                  <a:pt x="2632" y="541"/>
                </a:lnTo>
                <a:lnTo>
                  <a:pt x="2632" y="503"/>
                </a:lnTo>
                <a:lnTo>
                  <a:pt x="2769" y="503"/>
                </a:lnTo>
                <a:lnTo>
                  <a:pt x="2769" y="465"/>
                </a:lnTo>
                <a:lnTo>
                  <a:pt x="2821" y="465"/>
                </a:lnTo>
                <a:lnTo>
                  <a:pt x="2821" y="425"/>
                </a:lnTo>
                <a:lnTo>
                  <a:pt x="2858" y="425"/>
                </a:lnTo>
                <a:lnTo>
                  <a:pt x="2858" y="397"/>
                </a:lnTo>
                <a:lnTo>
                  <a:pt x="2882" y="397"/>
                </a:lnTo>
                <a:lnTo>
                  <a:pt x="2882" y="359"/>
                </a:lnTo>
                <a:lnTo>
                  <a:pt x="2969" y="359"/>
                </a:lnTo>
                <a:lnTo>
                  <a:pt x="2969" y="321"/>
                </a:lnTo>
                <a:lnTo>
                  <a:pt x="3605" y="321"/>
                </a:lnTo>
                <a:lnTo>
                  <a:pt x="3605" y="250"/>
                </a:lnTo>
                <a:lnTo>
                  <a:pt x="3612" y="250"/>
                </a:lnTo>
                <a:lnTo>
                  <a:pt x="3612" y="172"/>
                </a:lnTo>
                <a:lnTo>
                  <a:pt x="3780" y="172"/>
                </a:lnTo>
                <a:lnTo>
                  <a:pt x="3780" y="94"/>
                </a:lnTo>
                <a:lnTo>
                  <a:pt x="3957" y="94"/>
                </a:lnTo>
                <a:lnTo>
                  <a:pt x="3957" y="0"/>
                </a:lnTo>
                <a:lnTo>
                  <a:pt x="4836" y="0"/>
                </a:lnTo>
              </a:path>
            </a:pathLst>
          </a:custGeom>
          <a:noFill/>
          <a:ln w="38100" cap="flat" cmpd="sng">
            <a:solidFill>
              <a:srgbClr val="FF99FF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5525" name="Freeform 37"/>
          <p:cNvSpPr>
            <a:spLocks/>
          </p:cNvSpPr>
          <p:nvPr/>
        </p:nvSpPr>
        <p:spPr bwMode="auto">
          <a:xfrm>
            <a:off x="1708150" y="2363788"/>
            <a:ext cx="6518275" cy="2733675"/>
          </a:xfrm>
          <a:custGeom>
            <a:avLst/>
            <a:gdLst/>
            <a:ahLst/>
            <a:cxnLst>
              <a:cxn ang="0">
                <a:pos x="3746" y="0"/>
              </a:cxn>
              <a:cxn ang="0">
                <a:pos x="3668" y="104"/>
              </a:cxn>
              <a:cxn ang="0">
                <a:pos x="3540" y="212"/>
              </a:cxn>
              <a:cxn ang="0">
                <a:pos x="3484" y="312"/>
              </a:cxn>
              <a:cxn ang="0">
                <a:pos x="3458" y="423"/>
              </a:cxn>
              <a:cxn ang="0">
                <a:pos x="3422" y="522"/>
              </a:cxn>
              <a:cxn ang="0">
                <a:pos x="3281" y="628"/>
              </a:cxn>
              <a:cxn ang="0">
                <a:pos x="2877" y="732"/>
              </a:cxn>
              <a:cxn ang="0">
                <a:pos x="2751" y="794"/>
              </a:cxn>
              <a:cxn ang="0">
                <a:pos x="2723" y="857"/>
              </a:cxn>
              <a:cxn ang="0">
                <a:pos x="2570" y="919"/>
              </a:cxn>
              <a:cxn ang="0">
                <a:pos x="2475" y="973"/>
              </a:cxn>
              <a:cxn ang="0">
                <a:pos x="2407" y="1039"/>
              </a:cxn>
              <a:cxn ang="0">
                <a:pos x="2097" y="1098"/>
              </a:cxn>
              <a:cxn ang="0">
                <a:pos x="2069" y="1153"/>
              </a:cxn>
              <a:cxn ang="0">
                <a:pos x="2059" y="1205"/>
              </a:cxn>
              <a:cxn ang="0">
                <a:pos x="1946" y="1264"/>
              </a:cxn>
              <a:cxn ang="0">
                <a:pos x="1937" y="1313"/>
              </a:cxn>
              <a:cxn ang="0">
                <a:pos x="1795" y="1356"/>
              </a:cxn>
              <a:cxn ang="0">
                <a:pos x="1689" y="1441"/>
              </a:cxn>
              <a:cxn ang="0">
                <a:pos x="1448" y="1483"/>
              </a:cxn>
              <a:cxn ang="0">
                <a:pos x="1025" y="1524"/>
              </a:cxn>
              <a:cxn ang="0">
                <a:pos x="893" y="1564"/>
              </a:cxn>
              <a:cxn ang="0">
                <a:pos x="871" y="1599"/>
              </a:cxn>
              <a:cxn ang="0">
                <a:pos x="737" y="1632"/>
              </a:cxn>
              <a:cxn ang="0">
                <a:pos x="727" y="1663"/>
              </a:cxn>
              <a:cxn ang="0">
                <a:pos x="626" y="1701"/>
              </a:cxn>
              <a:cxn ang="0">
                <a:pos x="491" y="1734"/>
              </a:cxn>
              <a:cxn ang="0">
                <a:pos x="420" y="1762"/>
              </a:cxn>
              <a:cxn ang="0">
                <a:pos x="333" y="1791"/>
              </a:cxn>
              <a:cxn ang="0">
                <a:pos x="326" y="1821"/>
              </a:cxn>
              <a:cxn ang="0">
                <a:pos x="314" y="1852"/>
              </a:cxn>
              <a:cxn ang="0">
                <a:pos x="283" y="1887"/>
              </a:cxn>
              <a:cxn ang="0">
                <a:pos x="255" y="1913"/>
              </a:cxn>
              <a:cxn ang="0">
                <a:pos x="243" y="1935"/>
              </a:cxn>
              <a:cxn ang="0">
                <a:pos x="233" y="1951"/>
              </a:cxn>
              <a:cxn ang="0">
                <a:pos x="186" y="1977"/>
              </a:cxn>
              <a:cxn ang="0">
                <a:pos x="85" y="2006"/>
              </a:cxn>
              <a:cxn ang="0">
                <a:pos x="0" y="2027"/>
              </a:cxn>
            </a:cxnLst>
            <a:rect l="0" t="0" r="r" b="b"/>
            <a:pathLst>
              <a:path w="4833" h="2027">
                <a:moveTo>
                  <a:pt x="4833" y="0"/>
                </a:moveTo>
                <a:lnTo>
                  <a:pt x="3746" y="0"/>
                </a:lnTo>
                <a:lnTo>
                  <a:pt x="3746" y="104"/>
                </a:lnTo>
                <a:lnTo>
                  <a:pt x="3668" y="104"/>
                </a:lnTo>
                <a:lnTo>
                  <a:pt x="3668" y="212"/>
                </a:lnTo>
                <a:lnTo>
                  <a:pt x="3540" y="212"/>
                </a:lnTo>
                <a:lnTo>
                  <a:pt x="3540" y="312"/>
                </a:lnTo>
                <a:lnTo>
                  <a:pt x="3484" y="312"/>
                </a:lnTo>
                <a:lnTo>
                  <a:pt x="3484" y="423"/>
                </a:lnTo>
                <a:lnTo>
                  <a:pt x="3458" y="423"/>
                </a:lnTo>
                <a:lnTo>
                  <a:pt x="3458" y="522"/>
                </a:lnTo>
                <a:lnTo>
                  <a:pt x="3422" y="522"/>
                </a:lnTo>
                <a:lnTo>
                  <a:pt x="3422" y="628"/>
                </a:lnTo>
                <a:lnTo>
                  <a:pt x="3281" y="628"/>
                </a:lnTo>
                <a:lnTo>
                  <a:pt x="3281" y="732"/>
                </a:lnTo>
                <a:lnTo>
                  <a:pt x="2877" y="732"/>
                </a:lnTo>
                <a:lnTo>
                  <a:pt x="2877" y="794"/>
                </a:lnTo>
                <a:lnTo>
                  <a:pt x="2751" y="794"/>
                </a:lnTo>
                <a:lnTo>
                  <a:pt x="2751" y="857"/>
                </a:lnTo>
                <a:lnTo>
                  <a:pt x="2723" y="857"/>
                </a:lnTo>
                <a:lnTo>
                  <a:pt x="2723" y="919"/>
                </a:lnTo>
                <a:lnTo>
                  <a:pt x="2570" y="919"/>
                </a:lnTo>
                <a:lnTo>
                  <a:pt x="2570" y="973"/>
                </a:lnTo>
                <a:lnTo>
                  <a:pt x="2475" y="973"/>
                </a:lnTo>
                <a:lnTo>
                  <a:pt x="2475" y="1039"/>
                </a:lnTo>
                <a:lnTo>
                  <a:pt x="2407" y="1039"/>
                </a:lnTo>
                <a:lnTo>
                  <a:pt x="2407" y="1098"/>
                </a:lnTo>
                <a:lnTo>
                  <a:pt x="2097" y="1098"/>
                </a:lnTo>
                <a:lnTo>
                  <a:pt x="2097" y="1153"/>
                </a:lnTo>
                <a:lnTo>
                  <a:pt x="2069" y="1153"/>
                </a:lnTo>
                <a:lnTo>
                  <a:pt x="2069" y="1205"/>
                </a:lnTo>
                <a:lnTo>
                  <a:pt x="2059" y="1205"/>
                </a:lnTo>
                <a:lnTo>
                  <a:pt x="2059" y="1264"/>
                </a:lnTo>
                <a:lnTo>
                  <a:pt x="1946" y="1264"/>
                </a:lnTo>
                <a:lnTo>
                  <a:pt x="1946" y="1313"/>
                </a:lnTo>
                <a:lnTo>
                  <a:pt x="1937" y="1313"/>
                </a:lnTo>
                <a:lnTo>
                  <a:pt x="1937" y="1356"/>
                </a:lnTo>
                <a:lnTo>
                  <a:pt x="1795" y="1356"/>
                </a:lnTo>
                <a:lnTo>
                  <a:pt x="1795" y="1441"/>
                </a:lnTo>
                <a:lnTo>
                  <a:pt x="1689" y="1441"/>
                </a:lnTo>
                <a:lnTo>
                  <a:pt x="1689" y="1483"/>
                </a:lnTo>
                <a:lnTo>
                  <a:pt x="1448" y="1483"/>
                </a:lnTo>
                <a:lnTo>
                  <a:pt x="1448" y="1524"/>
                </a:lnTo>
                <a:lnTo>
                  <a:pt x="1025" y="1524"/>
                </a:lnTo>
                <a:lnTo>
                  <a:pt x="1025" y="1564"/>
                </a:lnTo>
                <a:lnTo>
                  <a:pt x="893" y="1564"/>
                </a:lnTo>
                <a:lnTo>
                  <a:pt x="893" y="1599"/>
                </a:lnTo>
                <a:lnTo>
                  <a:pt x="871" y="1599"/>
                </a:lnTo>
                <a:lnTo>
                  <a:pt x="871" y="1632"/>
                </a:lnTo>
                <a:lnTo>
                  <a:pt x="737" y="1632"/>
                </a:lnTo>
                <a:lnTo>
                  <a:pt x="737" y="1663"/>
                </a:lnTo>
                <a:lnTo>
                  <a:pt x="727" y="1663"/>
                </a:lnTo>
                <a:lnTo>
                  <a:pt x="727" y="1701"/>
                </a:lnTo>
                <a:lnTo>
                  <a:pt x="626" y="1701"/>
                </a:lnTo>
                <a:lnTo>
                  <a:pt x="626" y="1734"/>
                </a:lnTo>
                <a:lnTo>
                  <a:pt x="491" y="1734"/>
                </a:lnTo>
                <a:lnTo>
                  <a:pt x="491" y="1762"/>
                </a:lnTo>
                <a:lnTo>
                  <a:pt x="420" y="1762"/>
                </a:lnTo>
                <a:lnTo>
                  <a:pt x="420" y="1791"/>
                </a:lnTo>
                <a:lnTo>
                  <a:pt x="333" y="1791"/>
                </a:lnTo>
                <a:lnTo>
                  <a:pt x="333" y="1821"/>
                </a:lnTo>
                <a:lnTo>
                  <a:pt x="326" y="1821"/>
                </a:lnTo>
                <a:lnTo>
                  <a:pt x="326" y="1852"/>
                </a:lnTo>
                <a:lnTo>
                  <a:pt x="314" y="1852"/>
                </a:lnTo>
                <a:lnTo>
                  <a:pt x="314" y="1887"/>
                </a:lnTo>
                <a:lnTo>
                  <a:pt x="283" y="1887"/>
                </a:lnTo>
                <a:lnTo>
                  <a:pt x="283" y="1913"/>
                </a:lnTo>
                <a:lnTo>
                  <a:pt x="255" y="1913"/>
                </a:lnTo>
                <a:lnTo>
                  <a:pt x="255" y="1935"/>
                </a:lnTo>
                <a:lnTo>
                  <a:pt x="243" y="1935"/>
                </a:lnTo>
                <a:lnTo>
                  <a:pt x="243" y="1951"/>
                </a:lnTo>
                <a:lnTo>
                  <a:pt x="233" y="1951"/>
                </a:lnTo>
                <a:lnTo>
                  <a:pt x="233" y="1977"/>
                </a:lnTo>
                <a:lnTo>
                  <a:pt x="186" y="1977"/>
                </a:lnTo>
                <a:lnTo>
                  <a:pt x="186" y="2006"/>
                </a:lnTo>
                <a:lnTo>
                  <a:pt x="85" y="2006"/>
                </a:lnTo>
                <a:lnTo>
                  <a:pt x="85" y="2027"/>
                </a:lnTo>
                <a:lnTo>
                  <a:pt x="0" y="2027"/>
                </a:lnTo>
              </a:path>
            </a:pathLst>
          </a:custGeom>
          <a:noFill/>
          <a:ln w="38100" cap="flat" cmpd="sng">
            <a:solidFill>
              <a:srgbClr val="6699FF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5521" name="Freeform 33"/>
          <p:cNvSpPr>
            <a:spLocks/>
          </p:cNvSpPr>
          <p:nvPr/>
        </p:nvSpPr>
        <p:spPr bwMode="auto">
          <a:xfrm>
            <a:off x="1708150" y="2509838"/>
            <a:ext cx="6526213" cy="2587625"/>
          </a:xfrm>
          <a:custGeom>
            <a:avLst/>
            <a:gdLst/>
            <a:ahLst/>
            <a:cxnLst>
              <a:cxn ang="0">
                <a:pos x="4701" y="97"/>
              </a:cxn>
              <a:cxn ang="0">
                <a:pos x="4318" y="196"/>
              </a:cxn>
              <a:cxn ang="0">
                <a:pos x="4136" y="350"/>
              </a:cxn>
              <a:cxn ang="0">
                <a:pos x="4004" y="426"/>
              </a:cxn>
              <a:cxn ang="0">
                <a:pos x="3815" y="563"/>
              </a:cxn>
              <a:cxn ang="0">
                <a:pos x="3581" y="591"/>
              </a:cxn>
              <a:cxn ang="0">
                <a:pos x="3560" y="662"/>
              </a:cxn>
              <a:cxn ang="0">
                <a:pos x="3404" y="681"/>
              </a:cxn>
              <a:cxn ang="0">
                <a:pos x="3376" y="723"/>
              </a:cxn>
              <a:cxn ang="0">
                <a:pos x="3142" y="756"/>
              </a:cxn>
              <a:cxn ang="0">
                <a:pos x="3073" y="815"/>
              </a:cxn>
              <a:cxn ang="0">
                <a:pos x="2910" y="837"/>
              </a:cxn>
              <a:cxn ang="0">
                <a:pos x="2766" y="882"/>
              </a:cxn>
              <a:cxn ang="0">
                <a:pos x="2618" y="898"/>
              </a:cxn>
              <a:cxn ang="0">
                <a:pos x="2551" y="957"/>
              </a:cxn>
              <a:cxn ang="0">
                <a:pos x="2462" y="978"/>
              </a:cxn>
              <a:cxn ang="0">
                <a:pos x="2426" y="1016"/>
              </a:cxn>
              <a:cxn ang="0">
                <a:pos x="2183" y="1037"/>
              </a:cxn>
              <a:cxn ang="0">
                <a:pos x="2121" y="1078"/>
              </a:cxn>
              <a:cxn ang="0">
                <a:pos x="2013" y="1094"/>
              </a:cxn>
              <a:cxn ang="0">
                <a:pos x="1989" y="1123"/>
              </a:cxn>
              <a:cxn ang="0">
                <a:pos x="1862" y="1141"/>
              </a:cxn>
              <a:cxn ang="0">
                <a:pos x="1807" y="1182"/>
              </a:cxn>
              <a:cxn ang="0">
                <a:pos x="1694" y="1196"/>
              </a:cxn>
              <a:cxn ang="0">
                <a:pos x="1609" y="1224"/>
              </a:cxn>
              <a:cxn ang="0">
                <a:pos x="1562" y="1236"/>
              </a:cxn>
              <a:cxn ang="0">
                <a:pos x="1514" y="1278"/>
              </a:cxn>
              <a:cxn ang="0">
                <a:pos x="1467" y="1295"/>
              </a:cxn>
              <a:cxn ang="0">
                <a:pos x="1429" y="1323"/>
              </a:cxn>
              <a:cxn ang="0">
                <a:pos x="1184" y="1342"/>
              </a:cxn>
              <a:cxn ang="0">
                <a:pos x="1172" y="1378"/>
              </a:cxn>
              <a:cxn ang="0">
                <a:pos x="1132" y="1385"/>
              </a:cxn>
              <a:cxn ang="0">
                <a:pos x="1118" y="1415"/>
              </a:cxn>
              <a:cxn ang="0">
                <a:pos x="1077" y="1427"/>
              </a:cxn>
              <a:cxn ang="0">
                <a:pos x="1061" y="1460"/>
              </a:cxn>
              <a:cxn ang="0">
                <a:pos x="976" y="1484"/>
              </a:cxn>
              <a:cxn ang="0">
                <a:pos x="950" y="1527"/>
              </a:cxn>
              <a:cxn ang="0">
                <a:pos x="837" y="1543"/>
              </a:cxn>
              <a:cxn ang="0">
                <a:pos x="822" y="1583"/>
              </a:cxn>
              <a:cxn ang="0">
                <a:pos x="749" y="1595"/>
              </a:cxn>
              <a:cxn ang="0">
                <a:pos x="725" y="1633"/>
              </a:cxn>
              <a:cxn ang="0">
                <a:pos x="588" y="1652"/>
              </a:cxn>
              <a:cxn ang="0">
                <a:pos x="560" y="1699"/>
              </a:cxn>
              <a:cxn ang="0">
                <a:pos x="468" y="1708"/>
              </a:cxn>
              <a:cxn ang="0">
                <a:pos x="435" y="1730"/>
              </a:cxn>
              <a:cxn ang="0">
                <a:pos x="336" y="1753"/>
              </a:cxn>
              <a:cxn ang="0">
                <a:pos x="291" y="1815"/>
              </a:cxn>
              <a:cxn ang="0">
                <a:pos x="237" y="1834"/>
              </a:cxn>
              <a:cxn ang="0">
                <a:pos x="218" y="1862"/>
              </a:cxn>
              <a:cxn ang="0">
                <a:pos x="173" y="1881"/>
              </a:cxn>
              <a:cxn ang="0">
                <a:pos x="135" y="1912"/>
              </a:cxn>
              <a:cxn ang="0">
                <a:pos x="0" y="1919"/>
              </a:cxn>
            </a:cxnLst>
            <a:rect l="0" t="0" r="r" b="b"/>
            <a:pathLst>
              <a:path w="4836" h="1919">
                <a:moveTo>
                  <a:pt x="4836" y="0"/>
                </a:moveTo>
                <a:lnTo>
                  <a:pt x="4701" y="0"/>
                </a:lnTo>
                <a:lnTo>
                  <a:pt x="4701" y="97"/>
                </a:lnTo>
                <a:lnTo>
                  <a:pt x="4576" y="97"/>
                </a:lnTo>
                <a:lnTo>
                  <a:pt x="4576" y="196"/>
                </a:lnTo>
                <a:lnTo>
                  <a:pt x="4318" y="196"/>
                </a:lnTo>
                <a:lnTo>
                  <a:pt x="4318" y="284"/>
                </a:lnTo>
                <a:lnTo>
                  <a:pt x="4136" y="284"/>
                </a:lnTo>
                <a:lnTo>
                  <a:pt x="4136" y="350"/>
                </a:lnTo>
                <a:lnTo>
                  <a:pt x="4068" y="350"/>
                </a:lnTo>
                <a:lnTo>
                  <a:pt x="4068" y="426"/>
                </a:lnTo>
                <a:lnTo>
                  <a:pt x="4004" y="426"/>
                </a:lnTo>
                <a:lnTo>
                  <a:pt x="4004" y="525"/>
                </a:lnTo>
                <a:lnTo>
                  <a:pt x="3815" y="525"/>
                </a:lnTo>
                <a:lnTo>
                  <a:pt x="3815" y="563"/>
                </a:lnTo>
                <a:lnTo>
                  <a:pt x="3638" y="563"/>
                </a:lnTo>
                <a:lnTo>
                  <a:pt x="3638" y="591"/>
                </a:lnTo>
                <a:lnTo>
                  <a:pt x="3581" y="591"/>
                </a:lnTo>
                <a:lnTo>
                  <a:pt x="3581" y="624"/>
                </a:lnTo>
                <a:lnTo>
                  <a:pt x="3560" y="624"/>
                </a:lnTo>
                <a:lnTo>
                  <a:pt x="3560" y="662"/>
                </a:lnTo>
                <a:lnTo>
                  <a:pt x="3425" y="662"/>
                </a:lnTo>
                <a:lnTo>
                  <a:pt x="3425" y="681"/>
                </a:lnTo>
                <a:lnTo>
                  <a:pt x="3404" y="681"/>
                </a:lnTo>
                <a:lnTo>
                  <a:pt x="3404" y="690"/>
                </a:lnTo>
                <a:lnTo>
                  <a:pt x="3376" y="690"/>
                </a:lnTo>
                <a:lnTo>
                  <a:pt x="3376" y="723"/>
                </a:lnTo>
                <a:lnTo>
                  <a:pt x="3203" y="723"/>
                </a:lnTo>
                <a:lnTo>
                  <a:pt x="3203" y="756"/>
                </a:lnTo>
                <a:lnTo>
                  <a:pt x="3142" y="756"/>
                </a:lnTo>
                <a:lnTo>
                  <a:pt x="3142" y="789"/>
                </a:lnTo>
                <a:lnTo>
                  <a:pt x="3073" y="789"/>
                </a:lnTo>
                <a:lnTo>
                  <a:pt x="3073" y="815"/>
                </a:lnTo>
                <a:lnTo>
                  <a:pt x="2986" y="815"/>
                </a:lnTo>
                <a:lnTo>
                  <a:pt x="2986" y="837"/>
                </a:lnTo>
                <a:lnTo>
                  <a:pt x="2910" y="837"/>
                </a:lnTo>
                <a:lnTo>
                  <a:pt x="2910" y="858"/>
                </a:lnTo>
                <a:lnTo>
                  <a:pt x="2766" y="858"/>
                </a:lnTo>
                <a:lnTo>
                  <a:pt x="2766" y="882"/>
                </a:lnTo>
                <a:lnTo>
                  <a:pt x="2672" y="882"/>
                </a:lnTo>
                <a:lnTo>
                  <a:pt x="2672" y="898"/>
                </a:lnTo>
                <a:lnTo>
                  <a:pt x="2618" y="898"/>
                </a:lnTo>
                <a:lnTo>
                  <a:pt x="2618" y="941"/>
                </a:lnTo>
                <a:lnTo>
                  <a:pt x="2551" y="941"/>
                </a:lnTo>
                <a:lnTo>
                  <a:pt x="2551" y="957"/>
                </a:lnTo>
                <a:lnTo>
                  <a:pt x="2476" y="957"/>
                </a:lnTo>
                <a:lnTo>
                  <a:pt x="2476" y="978"/>
                </a:lnTo>
                <a:lnTo>
                  <a:pt x="2462" y="978"/>
                </a:lnTo>
                <a:lnTo>
                  <a:pt x="2462" y="997"/>
                </a:lnTo>
                <a:lnTo>
                  <a:pt x="2426" y="997"/>
                </a:lnTo>
                <a:lnTo>
                  <a:pt x="2426" y="1016"/>
                </a:lnTo>
                <a:lnTo>
                  <a:pt x="2247" y="1016"/>
                </a:lnTo>
                <a:lnTo>
                  <a:pt x="2247" y="1037"/>
                </a:lnTo>
                <a:lnTo>
                  <a:pt x="2183" y="1037"/>
                </a:lnTo>
                <a:lnTo>
                  <a:pt x="2183" y="1059"/>
                </a:lnTo>
                <a:lnTo>
                  <a:pt x="2121" y="1059"/>
                </a:lnTo>
                <a:lnTo>
                  <a:pt x="2121" y="1078"/>
                </a:lnTo>
                <a:lnTo>
                  <a:pt x="2034" y="1078"/>
                </a:lnTo>
                <a:lnTo>
                  <a:pt x="2034" y="1094"/>
                </a:lnTo>
                <a:lnTo>
                  <a:pt x="2013" y="1094"/>
                </a:lnTo>
                <a:lnTo>
                  <a:pt x="2013" y="1113"/>
                </a:lnTo>
                <a:lnTo>
                  <a:pt x="1989" y="1113"/>
                </a:lnTo>
                <a:lnTo>
                  <a:pt x="1989" y="1123"/>
                </a:lnTo>
                <a:lnTo>
                  <a:pt x="1888" y="1123"/>
                </a:lnTo>
                <a:lnTo>
                  <a:pt x="1888" y="1141"/>
                </a:lnTo>
                <a:lnTo>
                  <a:pt x="1862" y="1141"/>
                </a:lnTo>
                <a:lnTo>
                  <a:pt x="1862" y="1151"/>
                </a:lnTo>
                <a:lnTo>
                  <a:pt x="1807" y="1151"/>
                </a:lnTo>
                <a:lnTo>
                  <a:pt x="1807" y="1182"/>
                </a:lnTo>
                <a:lnTo>
                  <a:pt x="1762" y="1182"/>
                </a:lnTo>
                <a:lnTo>
                  <a:pt x="1762" y="1196"/>
                </a:lnTo>
                <a:lnTo>
                  <a:pt x="1694" y="1196"/>
                </a:lnTo>
                <a:lnTo>
                  <a:pt x="1694" y="1210"/>
                </a:lnTo>
                <a:lnTo>
                  <a:pt x="1609" y="1210"/>
                </a:lnTo>
                <a:lnTo>
                  <a:pt x="1609" y="1224"/>
                </a:lnTo>
                <a:lnTo>
                  <a:pt x="1583" y="1224"/>
                </a:lnTo>
                <a:lnTo>
                  <a:pt x="1583" y="1236"/>
                </a:lnTo>
                <a:lnTo>
                  <a:pt x="1562" y="1236"/>
                </a:lnTo>
                <a:lnTo>
                  <a:pt x="1562" y="1262"/>
                </a:lnTo>
                <a:lnTo>
                  <a:pt x="1514" y="1262"/>
                </a:lnTo>
                <a:lnTo>
                  <a:pt x="1514" y="1278"/>
                </a:lnTo>
                <a:lnTo>
                  <a:pt x="1488" y="1278"/>
                </a:lnTo>
                <a:lnTo>
                  <a:pt x="1488" y="1295"/>
                </a:lnTo>
                <a:lnTo>
                  <a:pt x="1467" y="1295"/>
                </a:lnTo>
                <a:lnTo>
                  <a:pt x="1467" y="1314"/>
                </a:lnTo>
                <a:lnTo>
                  <a:pt x="1429" y="1314"/>
                </a:lnTo>
                <a:lnTo>
                  <a:pt x="1429" y="1323"/>
                </a:lnTo>
                <a:lnTo>
                  <a:pt x="1240" y="1323"/>
                </a:lnTo>
                <a:lnTo>
                  <a:pt x="1240" y="1342"/>
                </a:lnTo>
                <a:lnTo>
                  <a:pt x="1184" y="1342"/>
                </a:lnTo>
                <a:lnTo>
                  <a:pt x="1184" y="1361"/>
                </a:lnTo>
                <a:lnTo>
                  <a:pt x="1172" y="1361"/>
                </a:lnTo>
                <a:lnTo>
                  <a:pt x="1172" y="1378"/>
                </a:lnTo>
                <a:lnTo>
                  <a:pt x="1153" y="1378"/>
                </a:lnTo>
                <a:lnTo>
                  <a:pt x="1153" y="1385"/>
                </a:lnTo>
                <a:lnTo>
                  <a:pt x="1132" y="1385"/>
                </a:lnTo>
                <a:lnTo>
                  <a:pt x="1132" y="1404"/>
                </a:lnTo>
                <a:lnTo>
                  <a:pt x="1118" y="1404"/>
                </a:lnTo>
                <a:lnTo>
                  <a:pt x="1118" y="1415"/>
                </a:lnTo>
                <a:lnTo>
                  <a:pt x="1099" y="1415"/>
                </a:lnTo>
                <a:lnTo>
                  <a:pt x="1099" y="1427"/>
                </a:lnTo>
                <a:lnTo>
                  <a:pt x="1077" y="1427"/>
                </a:lnTo>
                <a:lnTo>
                  <a:pt x="1077" y="1437"/>
                </a:lnTo>
                <a:lnTo>
                  <a:pt x="1061" y="1437"/>
                </a:lnTo>
                <a:lnTo>
                  <a:pt x="1061" y="1460"/>
                </a:lnTo>
                <a:lnTo>
                  <a:pt x="1007" y="1460"/>
                </a:lnTo>
                <a:lnTo>
                  <a:pt x="1007" y="1484"/>
                </a:lnTo>
                <a:lnTo>
                  <a:pt x="976" y="1484"/>
                </a:lnTo>
                <a:lnTo>
                  <a:pt x="976" y="1501"/>
                </a:lnTo>
                <a:lnTo>
                  <a:pt x="950" y="1501"/>
                </a:lnTo>
                <a:lnTo>
                  <a:pt x="950" y="1527"/>
                </a:lnTo>
                <a:lnTo>
                  <a:pt x="888" y="1527"/>
                </a:lnTo>
                <a:lnTo>
                  <a:pt x="888" y="1543"/>
                </a:lnTo>
                <a:lnTo>
                  <a:pt x="837" y="1543"/>
                </a:lnTo>
                <a:lnTo>
                  <a:pt x="837" y="1569"/>
                </a:lnTo>
                <a:lnTo>
                  <a:pt x="822" y="1569"/>
                </a:lnTo>
                <a:lnTo>
                  <a:pt x="822" y="1583"/>
                </a:lnTo>
                <a:lnTo>
                  <a:pt x="775" y="1583"/>
                </a:lnTo>
                <a:lnTo>
                  <a:pt x="775" y="1595"/>
                </a:lnTo>
                <a:lnTo>
                  <a:pt x="749" y="1595"/>
                </a:lnTo>
                <a:lnTo>
                  <a:pt x="749" y="1616"/>
                </a:lnTo>
                <a:lnTo>
                  <a:pt x="725" y="1616"/>
                </a:lnTo>
                <a:lnTo>
                  <a:pt x="725" y="1633"/>
                </a:lnTo>
                <a:lnTo>
                  <a:pt x="681" y="1633"/>
                </a:lnTo>
                <a:lnTo>
                  <a:pt x="681" y="1652"/>
                </a:lnTo>
                <a:lnTo>
                  <a:pt x="588" y="1652"/>
                </a:lnTo>
                <a:lnTo>
                  <a:pt x="588" y="1664"/>
                </a:lnTo>
                <a:lnTo>
                  <a:pt x="560" y="1664"/>
                </a:lnTo>
                <a:lnTo>
                  <a:pt x="560" y="1699"/>
                </a:lnTo>
                <a:lnTo>
                  <a:pt x="544" y="1699"/>
                </a:lnTo>
                <a:lnTo>
                  <a:pt x="544" y="1708"/>
                </a:lnTo>
                <a:lnTo>
                  <a:pt x="468" y="1708"/>
                </a:lnTo>
                <a:lnTo>
                  <a:pt x="468" y="1720"/>
                </a:lnTo>
                <a:lnTo>
                  <a:pt x="435" y="1720"/>
                </a:lnTo>
                <a:lnTo>
                  <a:pt x="435" y="1730"/>
                </a:lnTo>
                <a:lnTo>
                  <a:pt x="388" y="1730"/>
                </a:lnTo>
                <a:lnTo>
                  <a:pt x="388" y="1753"/>
                </a:lnTo>
                <a:lnTo>
                  <a:pt x="336" y="1753"/>
                </a:lnTo>
                <a:lnTo>
                  <a:pt x="336" y="1782"/>
                </a:lnTo>
                <a:lnTo>
                  <a:pt x="291" y="1782"/>
                </a:lnTo>
                <a:lnTo>
                  <a:pt x="291" y="1815"/>
                </a:lnTo>
                <a:lnTo>
                  <a:pt x="267" y="1815"/>
                </a:lnTo>
                <a:lnTo>
                  <a:pt x="267" y="1834"/>
                </a:lnTo>
                <a:lnTo>
                  <a:pt x="237" y="1834"/>
                </a:lnTo>
                <a:lnTo>
                  <a:pt x="237" y="1850"/>
                </a:lnTo>
                <a:lnTo>
                  <a:pt x="218" y="1850"/>
                </a:lnTo>
                <a:lnTo>
                  <a:pt x="218" y="1862"/>
                </a:lnTo>
                <a:lnTo>
                  <a:pt x="189" y="1862"/>
                </a:lnTo>
                <a:lnTo>
                  <a:pt x="189" y="1881"/>
                </a:lnTo>
                <a:lnTo>
                  <a:pt x="173" y="1881"/>
                </a:lnTo>
                <a:lnTo>
                  <a:pt x="173" y="1895"/>
                </a:lnTo>
                <a:lnTo>
                  <a:pt x="135" y="1895"/>
                </a:lnTo>
                <a:lnTo>
                  <a:pt x="135" y="1912"/>
                </a:lnTo>
                <a:lnTo>
                  <a:pt x="97" y="1912"/>
                </a:lnTo>
                <a:lnTo>
                  <a:pt x="97" y="1919"/>
                </a:lnTo>
                <a:lnTo>
                  <a:pt x="0" y="1919"/>
                </a:lnTo>
              </a:path>
            </a:pathLst>
          </a:custGeom>
          <a:noFill/>
          <a:ln w="38100" cap="flat" cmpd="sng">
            <a:solidFill>
              <a:srgbClr val="66FFFF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-5400000">
            <a:off x="179388" y="3116262"/>
            <a:ext cx="14351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he-IL" altLang="he-IL" sz="2200">
                <a:ea typeface="ヒラギノ角ゴ Pro W3"/>
                <a:cs typeface="ヒラギノ角ゴ Pro W3"/>
              </a:rPr>
              <a:t>תמותה</a:t>
            </a:r>
            <a:r>
              <a:rPr lang="en-US" altLang="he-IL" sz="2200">
                <a:ea typeface="ヒラギノ角ゴ Pro W3"/>
                <a:cs typeface="ヒラギノ角ゴ Pro W3"/>
              </a:rPr>
              <a:t>(%)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787775" y="5651500"/>
            <a:ext cx="2432050" cy="43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he-IL" sz="2200">
                <a:ea typeface="ヒラギノ角ゴ Pro W3"/>
                <a:cs typeface="ヒラギノ角ゴ Pro W3"/>
              </a:rPr>
              <a:t>חודשים אחרי צנתור</a:t>
            </a:r>
            <a:endParaRPr lang="en-US" altLang="he-IL" sz="2200">
              <a:ea typeface="ヒラギノ角ゴ Pro W3"/>
              <a:cs typeface="ヒラギノ角ゴ Pro W3"/>
            </a:endParaRPr>
          </a:p>
        </p:txBody>
      </p:sp>
      <p:sp>
        <p:nvSpPr>
          <p:cNvPr id="575517" name="Freeform 29"/>
          <p:cNvSpPr>
            <a:spLocks/>
          </p:cNvSpPr>
          <p:nvPr/>
        </p:nvSpPr>
        <p:spPr bwMode="auto">
          <a:xfrm>
            <a:off x="1708150" y="2273300"/>
            <a:ext cx="6518275" cy="2824163"/>
          </a:xfrm>
          <a:custGeom>
            <a:avLst/>
            <a:gdLst/>
            <a:ahLst/>
            <a:cxnLst>
              <a:cxn ang="0">
                <a:pos x="4750" y="102"/>
              </a:cxn>
              <a:cxn ang="0">
                <a:pos x="4601" y="206"/>
              </a:cxn>
              <a:cxn ang="0">
                <a:pos x="4518" y="393"/>
              </a:cxn>
              <a:cxn ang="0">
                <a:pos x="4086" y="478"/>
              </a:cxn>
              <a:cxn ang="0">
                <a:pos x="4044" y="622"/>
              </a:cxn>
              <a:cxn ang="0">
                <a:pos x="3840" y="662"/>
              </a:cxn>
              <a:cxn ang="0">
                <a:pos x="3784" y="752"/>
              </a:cxn>
              <a:cxn ang="0">
                <a:pos x="3503" y="780"/>
              </a:cxn>
              <a:cxn ang="0">
                <a:pos x="3427" y="863"/>
              </a:cxn>
              <a:cxn ang="0">
                <a:pos x="3389" y="891"/>
              </a:cxn>
              <a:cxn ang="0">
                <a:pos x="3146" y="962"/>
              </a:cxn>
              <a:cxn ang="0">
                <a:pos x="2829" y="1012"/>
              </a:cxn>
              <a:cxn ang="0">
                <a:pos x="2744" y="1054"/>
              </a:cxn>
              <a:cxn ang="0">
                <a:pos x="2350" y="1101"/>
              </a:cxn>
              <a:cxn ang="0">
                <a:pos x="2326" y="1165"/>
              </a:cxn>
              <a:cxn ang="0">
                <a:pos x="2267" y="1182"/>
              </a:cxn>
              <a:cxn ang="0">
                <a:pos x="2253" y="1229"/>
              </a:cxn>
              <a:cxn ang="0">
                <a:pos x="2123" y="1248"/>
              </a:cxn>
              <a:cxn ang="0">
                <a:pos x="2071" y="1281"/>
              </a:cxn>
              <a:cxn ang="0">
                <a:pos x="2033" y="1298"/>
              </a:cxn>
              <a:cxn ang="0">
                <a:pos x="2022" y="1331"/>
              </a:cxn>
              <a:cxn ang="0">
                <a:pos x="1958" y="1352"/>
              </a:cxn>
              <a:cxn ang="0">
                <a:pos x="1925" y="1413"/>
              </a:cxn>
              <a:cxn ang="0">
                <a:pos x="1795" y="1437"/>
              </a:cxn>
              <a:cxn ang="0">
                <a:pos x="1750" y="1498"/>
              </a:cxn>
              <a:cxn ang="0">
                <a:pos x="1707" y="1513"/>
              </a:cxn>
              <a:cxn ang="0">
                <a:pos x="1689" y="1562"/>
              </a:cxn>
              <a:cxn ang="0">
                <a:pos x="1573" y="1579"/>
              </a:cxn>
              <a:cxn ang="0">
                <a:pos x="1481" y="1616"/>
              </a:cxn>
              <a:cxn ang="0">
                <a:pos x="1433" y="1642"/>
              </a:cxn>
              <a:cxn ang="0">
                <a:pos x="1365" y="1678"/>
              </a:cxn>
              <a:cxn ang="0">
                <a:pos x="1285" y="1692"/>
              </a:cxn>
              <a:cxn ang="0">
                <a:pos x="1221" y="1725"/>
              </a:cxn>
              <a:cxn ang="0">
                <a:pos x="1110" y="1742"/>
              </a:cxn>
              <a:cxn ang="0">
                <a:pos x="1077" y="1784"/>
              </a:cxn>
              <a:cxn ang="0">
                <a:pos x="885" y="1815"/>
              </a:cxn>
              <a:cxn ang="0">
                <a:pos x="805" y="1843"/>
              </a:cxn>
              <a:cxn ang="0">
                <a:pos x="604" y="1867"/>
              </a:cxn>
              <a:cxn ang="0">
                <a:pos x="562" y="1895"/>
              </a:cxn>
              <a:cxn ang="0">
                <a:pos x="474" y="1912"/>
              </a:cxn>
              <a:cxn ang="0">
                <a:pos x="434" y="1945"/>
              </a:cxn>
              <a:cxn ang="0">
                <a:pos x="382" y="1957"/>
              </a:cxn>
              <a:cxn ang="0">
                <a:pos x="328" y="1990"/>
              </a:cxn>
              <a:cxn ang="0">
                <a:pos x="248" y="1997"/>
              </a:cxn>
              <a:cxn ang="0">
                <a:pos x="189" y="2044"/>
              </a:cxn>
              <a:cxn ang="0">
                <a:pos x="132" y="2051"/>
              </a:cxn>
              <a:cxn ang="0">
                <a:pos x="96" y="2091"/>
              </a:cxn>
            </a:cxnLst>
            <a:rect l="0" t="0" r="r" b="b"/>
            <a:pathLst>
              <a:path w="4833" h="2091">
                <a:moveTo>
                  <a:pt x="4833" y="0"/>
                </a:moveTo>
                <a:lnTo>
                  <a:pt x="4750" y="0"/>
                </a:lnTo>
                <a:lnTo>
                  <a:pt x="4750" y="102"/>
                </a:lnTo>
                <a:lnTo>
                  <a:pt x="4653" y="102"/>
                </a:lnTo>
                <a:lnTo>
                  <a:pt x="4653" y="206"/>
                </a:lnTo>
                <a:lnTo>
                  <a:pt x="4601" y="206"/>
                </a:lnTo>
                <a:lnTo>
                  <a:pt x="4601" y="298"/>
                </a:lnTo>
                <a:lnTo>
                  <a:pt x="4518" y="298"/>
                </a:lnTo>
                <a:lnTo>
                  <a:pt x="4518" y="393"/>
                </a:lnTo>
                <a:lnTo>
                  <a:pt x="4303" y="393"/>
                </a:lnTo>
                <a:lnTo>
                  <a:pt x="4303" y="478"/>
                </a:lnTo>
                <a:lnTo>
                  <a:pt x="4086" y="478"/>
                </a:lnTo>
                <a:lnTo>
                  <a:pt x="4086" y="546"/>
                </a:lnTo>
                <a:lnTo>
                  <a:pt x="4044" y="546"/>
                </a:lnTo>
                <a:lnTo>
                  <a:pt x="4044" y="622"/>
                </a:lnTo>
                <a:lnTo>
                  <a:pt x="3873" y="622"/>
                </a:lnTo>
                <a:lnTo>
                  <a:pt x="3873" y="662"/>
                </a:lnTo>
                <a:lnTo>
                  <a:pt x="3840" y="662"/>
                </a:lnTo>
                <a:lnTo>
                  <a:pt x="3840" y="700"/>
                </a:lnTo>
                <a:lnTo>
                  <a:pt x="3784" y="700"/>
                </a:lnTo>
                <a:lnTo>
                  <a:pt x="3784" y="752"/>
                </a:lnTo>
                <a:lnTo>
                  <a:pt x="3529" y="752"/>
                </a:lnTo>
                <a:lnTo>
                  <a:pt x="3529" y="780"/>
                </a:lnTo>
                <a:lnTo>
                  <a:pt x="3503" y="780"/>
                </a:lnTo>
                <a:lnTo>
                  <a:pt x="3503" y="823"/>
                </a:lnTo>
                <a:lnTo>
                  <a:pt x="3427" y="823"/>
                </a:lnTo>
                <a:lnTo>
                  <a:pt x="3427" y="863"/>
                </a:lnTo>
                <a:lnTo>
                  <a:pt x="3403" y="863"/>
                </a:lnTo>
                <a:lnTo>
                  <a:pt x="3403" y="891"/>
                </a:lnTo>
                <a:lnTo>
                  <a:pt x="3389" y="891"/>
                </a:lnTo>
                <a:lnTo>
                  <a:pt x="3389" y="929"/>
                </a:lnTo>
                <a:lnTo>
                  <a:pt x="3146" y="929"/>
                </a:lnTo>
                <a:lnTo>
                  <a:pt x="3146" y="962"/>
                </a:lnTo>
                <a:lnTo>
                  <a:pt x="2922" y="962"/>
                </a:lnTo>
                <a:lnTo>
                  <a:pt x="2922" y="1012"/>
                </a:lnTo>
                <a:lnTo>
                  <a:pt x="2829" y="1012"/>
                </a:lnTo>
                <a:lnTo>
                  <a:pt x="2829" y="1035"/>
                </a:lnTo>
                <a:lnTo>
                  <a:pt x="2744" y="1035"/>
                </a:lnTo>
                <a:lnTo>
                  <a:pt x="2744" y="1054"/>
                </a:lnTo>
                <a:lnTo>
                  <a:pt x="2475" y="1054"/>
                </a:lnTo>
                <a:lnTo>
                  <a:pt x="2475" y="1101"/>
                </a:lnTo>
                <a:lnTo>
                  <a:pt x="2350" y="1101"/>
                </a:lnTo>
                <a:lnTo>
                  <a:pt x="2350" y="1151"/>
                </a:lnTo>
                <a:lnTo>
                  <a:pt x="2326" y="1151"/>
                </a:lnTo>
                <a:lnTo>
                  <a:pt x="2326" y="1165"/>
                </a:lnTo>
                <a:lnTo>
                  <a:pt x="2310" y="1165"/>
                </a:lnTo>
                <a:lnTo>
                  <a:pt x="2310" y="1182"/>
                </a:lnTo>
                <a:lnTo>
                  <a:pt x="2267" y="1182"/>
                </a:lnTo>
                <a:lnTo>
                  <a:pt x="2267" y="1201"/>
                </a:lnTo>
                <a:lnTo>
                  <a:pt x="2253" y="1201"/>
                </a:lnTo>
                <a:lnTo>
                  <a:pt x="2253" y="1229"/>
                </a:lnTo>
                <a:lnTo>
                  <a:pt x="2232" y="1229"/>
                </a:lnTo>
                <a:lnTo>
                  <a:pt x="2232" y="1248"/>
                </a:lnTo>
                <a:lnTo>
                  <a:pt x="2123" y="1248"/>
                </a:lnTo>
                <a:lnTo>
                  <a:pt x="2123" y="1264"/>
                </a:lnTo>
                <a:lnTo>
                  <a:pt x="2071" y="1264"/>
                </a:lnTo>
                <a:lnTo>
                  <a:pt x="2071" y="1281"/>
                </a:lnTo>
                <a:lnTo>
                  <a:pt x="2057" y="1281"/>
                </a:lnTo>
                <a:lnTo>
                  <a:pt x="2057" y="1298"/>
                </a:lnTo>
                <a:lnTo>
                  <a:pt x="2033" y="1298"/>
                </a:lnTo>
                <a:lnTo>
                  <a:pt x="2033" y="1309"/>
                </a:lnTo>
                <a:lnTo>
                  <a:pt x="2022" y="1309"/>
                </a:lnTo>
                <a:lnTo>
                  <a:pt x="2022" y="1331"/>
                </a:lnTo>
                <a:lnTo>
                  <a:pt x="1998" y="1331"/>
                </a:lnTo>
                <a:lnTo>
                  <a:pt x="1998" y="1352"/>
                </a:lnTo>
                <a:lnTo>
                  <a:pt x="1958" y="1352"/>
                </a:lnTo>
                <a:lnTo>
                  <a:pt x="1958" y="1375"/>
                </a:lnTo>
                <a:lnTo>
                  <a:pt x="1925" y="1375"/>
                </a:lnTo>
                <a:lnTo>
                  <a:pt x="1925" y="1413"/>
                </a:lnTo>
                <a:lnTo>
                  <a:pt x="1894" y="1413"/>
                </a:lnTo>
                <a:lnTo>
                  <a:pt x="1894" y="1437"/>
                </a:lnTo>
                <a:lnTo>
                  <a:pt x="1795" y="1437"/>
                </a:lnTo>
                <a:lnTo>
                  <a:pt x="1795" y="1475"/>
                </a:lnTo>
                <a:lnTo>
                  <a:pt x="1750" y="1475"/>
                </a:lnTo>
                <a:lnTo>
                  <a:pt x="1750" y="1498"/>
                </a:lnTo>
                <a:lnTo>
                  <a:pt x="1738" y="1498"/>
                </a:lnTo>
                <a:lnTo>
                  <a:pt x="1738" y="1513"/>
                </a:lnTo>
                <a:lnTo>
                  <a:pt x="1707" y="1513"/>
                </a:lnTo>
                <a:lnTo>
                  <a:pt x="1707" y="1536"/>
                </a:lnTo>
                <a:lnTo>
                  <a:pt x="1689" y="1536"/>
                </a:lnTo>
                <a:lnTo>
                  <a:pt x="1689" y="1562"/>
                </a:lnTo>
                <a:lnTo>
                  <a:pt x="1632" y="1562"/>
                </a:lnTo>
                <a:lnTo>
                  <a:pt x="1632" y="1579"/>
                </a:lnTo>
                <a:lnTo>
                  <a:pt x="1573" y="1579"/>
                </a:lnTo>
                <a:lnTo>
                  <a:pt x="1573" y="1595"/>
                </a:lnTo>
                <a:lnTo>
                  <a:pt x="1481" y="1595"/>
                </a:lnTo>
                <a:lnTo>
                  <a:pt x="1481" y="1616"/>
                </a:lnTo>
                <a:lnTo>
                  <a:pt x="1471" y="1616"/>
                </a:lnTo>
                <a:lnTo>
                  <a:pt x="1471" y="1642"/>
                </a:lnTo>
                <a:lnTo>
                  <a:pt x="1433" y="1642"/>
                </a:lnTo>
                <a:lnTo>
                  <a:pt x="1433" y="1664"/>
                </a:lnTo>
                <a:lnTo>
                  <a:pt x="1365" y="1664"/>
                </a:lnTo>
                <a:lnTo>
                  <a:pt x="1365" y="1678"/>
                </a:lnTo>
                <a:lnTo>
                  <a:pt x="1334" y="1678"/>
                </a:lnTo>
                <a:lnTo>
                  <a:pt x="1334" y="1692"/>
                </a:lnTo>
                <a:lnTo>
                  <a:pt x="1285" y="1692"/>
                </a:lnTo>
                <a:lnTo>
                  <a:pt x="1285" y="1711"/>
                </a:lnTo>
                <a:lnTo>
                  <a:pt x="1221" y="1711"/>
                </a:lnTo>
                <a:lnTo>
                  <a:pt x="1221" y="1725"/>
                </a:lnTo>
                <a:lnTo>
                  <a:pt x="1148" y="1725"/>
                </a:lnTo>
                <a:lnTo>
                  <a:pt x="1148" y="1742"/>
                </a:lnTo>
                <a:lnTo>
                  <a:pt x="1110" y="1742"/>
                </a:lnTo>
                <a:lnTo>
                  <a:pt x="1110" y="1756"/>
                </a:lnTo>
                <a:lnTo>
                  <a:pt x="1077" y="1756"/>
                </a:lnTo>
                <a:lnTo>
                  <a:pt x="1077" y="1784"/>
                </a:lnTo>
                <a:lnTo>
                  <a:pt x="1008" y="1784"/>
                </a:lnTo>
                <a:lnTo>
                  <a:pt x="1008" y="1815"/>
                </a:lnTo>
                <a:lnTo>
                  <a:pt x="885" y="1815"/>
                </a:lnTo>
                <a:lnTo>
                  <a:pt x="885" y="1829"/>
                </a:lnTo>
                <a:lnTo>
                  <a:pt x="805" y="1829"/>
                </a:lnTo>
                <a:lnTo>
                  <a:pt x="805" y="1843"/>
                </a:lnTo>
                <a:lnTo>
                  <a:pt x="694" y="1843"/>
                </a:lnTo>
                <a:lnTo>
                  <a:pt x="694" y="1867"/>
                </a:lnTo>
                <a:lnTo>
                  <a:pt x="604" y="1867"/>
                </a:lnTo>
                <a:lnTo>
                  <a:pt x="604" y="1888"/>
                </a:lnTo>
                <a:lnTo>
                  <a:pt x="562" y="1888"/>
                </a:lnTo>
                <a:lnTo>
                  <a:pt x="562" y="1895"/>
                </a:lnTo>
                <a:lnTo>
                  <a:pt x="526" y="1895"/>
                </a:lnTo>
                <a:lnTo>
                  <a:pt x="526" y="1912"/>
                </a:lnTo>
                <a:lnTo>
                  <a:pt x="474" y="1912"/>
                </a:lnTo>
                <a:lnTo>
                  <a:pt x="474" y="1931"/>
                </a:lnTo>
                <a:lnTo>
                  <a:pt x="434" y="1931"/>
                </a:lnTo>
                <a:lnTo>
                  <a:pt x="434" y="1945"/>
                </a:lnTo>
                <a:lnTo>
                  <a:pt x="420" y="1945"/>
                </a:lnTo>
                <a:lnTo>
                  <a:pt x="420" y="1957"/>
                </a:lnTo>
                <a:lnTo>
                  <a:pt x="382" y="1957"/>
                </a:lnTo>
                <a:lnTo>
                  <a:pt x="382" y="1971"/>
                </a:lnTo>
                <a:lnTo>
                  <a:pt x="328" y="1971"/>
                </a:lnTo>
                <a:lnTo>
                  <a:pt x="328" y="1990"/>
                </a:lnTo>
                <a:lnTo>
                  <a:pt x="311" y="1990"/>
                </a:lnTo>
                <a:lnTo>
                  <a:pt x="311" y="1997"/>
                </a:lnTo>
                <a:lnTo>
                  <a:pt x="248" y="1997"/>
                </a:lnTo>
                <a:lnTo>
                  <a:pt x="248" y="2025"/>
                </a:lnTo>
                <a:lnTo>
                  <a:pt x="189" y="2025"/>
                </a:lnTo>
                <a:lnTo>
                  <a:pt x="189" y="2044"/>
                </a:lnTo>
                <a:lnTo>
                  <a:pt x="174" y="2044"/>
                </a:lnTo>
                <a:lnTo>
                  <a:pt x="174" y="2051"/>
                </a:lnTo>
                <a:lnTo>
                  <a:pt x="132" y="2051"/>
                </a:lnTo>
                <a:lnTo>
                  <a:pt x="132" y="2075"/>
                </a:lnTo>
                <a:lnTo>
                  <a:pt x="96" y="2075"/>
                </a:lnTo>
                <a:lnTo>
                  <a:pt x="96" y="2091"/>
                </a:lnTo>
                <a:lnTo>
                  <a:pt x="0" y="2091"/>
                </a:lnTo>
              </a:path>
            </a:pathLst>
          </a:custGeom>
          <a:noFill/>
          <a:ln w="38100" cap="flat" cmpd="sng">
            <a:solidFill>
              <a:srgbClr val="00CC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5513" name="Freeform 25"/>
          <p:cNvSpPr>
            <a:spLocks/>
          </p:cNvSpPr>
          <p:nvPr/>
        </p:nvSpPr>
        <p:spPr bwMode="auto">
          <a:xfrm>
            <a:off x="1708150" y="2876550"/>
            <a:ext cx="6518275" cy="2220913"/>
          </a:xfrm>
          <a:custGeom>
            <a:avLst/>
            <a:gdLst/>
            <a:ahLst/>
            <a:cxnLst>
              <a:cxn ang="0">
                <a:pos x="146" y="1644"/>
              </a:cxn>
              <a:cxn ang="0">
                <a:pos x="160" y="1633"/>
              </a:cxn>
              <a:cxn ang="0">
                <a:pos x="196" y="1626"/>
              </a:cxn>
              <a:cxn ang="0">
                <a:pos x="285" y="1595"/>
              </a:cxn>
              <a:cxn ang="0">
                <a:pos x="307" y="1578"/>
              </a:cxn>
              <a:cxn ang="0">
                <a:pos x="328" y="1559"/>
              </a:cxn>
              <a:cxn ang="0">
                <a:pos x="378" y="1536"/>
              </a:cxn>
              <a:cxn ang="0">
                <a:pos x="399" y="1524"/>
              </a:cxn>
              <a:cxn ang="0">
                <a:pos x="481" y="1477"/>
              </a:cxn>
              <a:cxn ang="0">
                <a:pos x="571" y="1465"/>
              </a:cxn>
              <a:cxn ang="0">
                <a:pos x="621" y="1448"/>
              </a:cxn>
              <a:cxn ang="0">
                <a:pos x="670" y="1413"/>
              </a:cxn>
              <a:cxn ang="0">
                <a:pos x="701" y="1401"/>
              </a:cxn>
              <a:cxn ang="0">
                <a:pos x="737" y="1373"/>
              </a:cxn>
              <a:cxn ang="0">
                <a:pos x="833" y="1352"/>
              </a:cxn>
              <a:cxn ang="0">
                <a:pos x="1032" y="1335"/>
              </a:cxn>
              <a:cxn ang="0">
                <a:pos x="1051" y="1311"/>
              </a:cxn>
              <a:cxn ang="0">
                <a:pos x="1103" y="1297"/>
              </a:cxn>
              <a:cxn ang="0">
                <a:pos x="1209" y="1278"/>
              </a:cxn>
              <a:cxn ang="0">
                <a:pos x="1230" y="1259"/>
              </a:cxn>
              <a:cxn ang="0">
                <a:pos x="1259" y="1241"/>
              </a:cxn>
              <a:cxn ang="0">
                <a:pos x="1348" y="1219"/>
              </a:cxn>
              <a:cxn ang="0">
                <a:pos x="1377" y="1198"/>
              </a:cxn>
              <a:cxn ang="0">
                <a:pos x="1544" y="1174"/>
              </a:cxn>
              <a:cxn ang="0">
                <a:pos x="1686" y="1160"/>
              </a:cxn>
              <a:cxn ang="0">
                <a:pos x="1800" y="1134"/>
              </a:cxn>
              <a:cxn ang="0">
                <a:pos x="1875" y="1096"/>
              </a:cxn>
              <a:cxn ang="0">
                <a:pos x="1906" y="1061"/>
              </a:cxn>
              <a:cxn ang="0">
                <a:pos x="2026" y="1037"/>
              </a:cxn>
              <a:cxn ang="0">
                <a:pos x="2085" y="1011"/>
              </a:cxn>
              <a:cxn ang="0">
                <a:pos x="2215" y="983"/>
              </a:cxn>
              <a:cxn ang="0">
                <a:pos x="2298" y="955"/>
              </a:cxn>
              <a:cxn ang="0">
                <a:pos x="2411" y="924"/>
              </a:cxn>
              <a:cxn ang="0">
                <a:pos x="2447" y="891"/>
              </a:cxn>
              <a:cxn ang="0">
                <a:pos x="2485" y="867"/>
              </a:cxn>
              <a:cxn ang="0">
                <a:pos x="2567" y="832"/>
              </a:cxn>
              <a:cxn ang="0">
                <a:pos x="2614" y="806"/>
              </a:cxn>
              <a:cxn ang="0">
                <a:pos x="2629" y="780"/>
              </a:cxn>
              <a:cxn ang="0">
                <a:pos x="2966" y="747"/>
              </a:cxn>
              <a:cxn ang="0">
                <a:pos x="2983" y="711"/>
              </a:cxn>
              <a:cxn ang="0">
                <a:pos x="3028" y="681"/>
              </a:cxn>
              <a:cxn ang="0">
                <a:pos x="3219" y="641"/>
              </a:cxn>
              <a:cxn ang="0">
                <a:pos x="3236" y="591"/>
              </a:cxn>
              <a:cxn ang="0">
                <a:pos x="4093" y="546"/>
              </a:cxn>
              <a:cxn ang="0">
                <a:pos x="4301" y="426"/>
              </a:cxn>
              <a:cxn ang="0">
                <a:pos x="4601" y="293"/>
              </a:cxn>
              <a:cxn ang="0">
                <a:pos x="4707" y="152"/>
              </a:cxn>
              <a:cxn ang="0">
                <a:pos x="4833" y="0"/>
              </a:cxn>
            </a:cxnLst>
            <a:rect l="0" t="0" r="r" b="b"/>
            <a:pathLst>
              <a:path w="4833" h="1644">
                <a:moveTo>
                  <a:pt x="0" y="1644"/>
                </a:moveTo>
                <a:lnTo>
                  <a:pt x="146" y="1644"/>
                </a:lnTo>
                <a:lnTo>
                  <a:pt x="146" y="1633"/>
                </a:lnTo>
                <a:lnTo>
                  <a:pt x="160" y="1633"/>
                </a:lnTo>
                <a:lnTo>
                  <a:pt x="160" y="1626"/>
                </a:lnTo>
                <a:lnTo>
                  <a:pt x="196" y="1626"/>
                </a:lnTo>
                <a:lnTo>
                  <a:pt x="196" y="1595"/>
                </a:lnTo>
                <a:lnTo>
                  <a:pt x="285" y="1595"/>
                </a:lnTo>
                <a:lnTo>
                  <a:pt x="285" y="1578"/>
                </a:lnTo>
                <a:lnTo>
                  <a:pt x="307" y="1578"/>
                </a:lnTo>
                <a:lnTo>
                  <a:pt x="307" y="1559"/>
                </a:lnTo>
                <a:lnTo>
                  <a:pt x="328" y="1559"/>
                </a:lnTo>
                <a:lnTo>
                  <a:pt x="328" y="1536"/>
                </a:lnTo>
                <a:lnTo>
                  <a:pt x="378" y="1536"/>
                </a:lnTo>
                <a:lnTo>
                  <a:pt x="378" y="1524"/>
                </a:lnTo>
                <a:lnTo>
                  <a:pt x="399" y="1524"/>
                </a:lnTo>
                <a:lnTo>
                  <a:pt x="399" y="1477"/>
                </a:lnTo>
                <a:lnTo>
                  <a:pt x="481" y="1477"/>
                </a:lnTo>
                <a:lnTo>
                  <a:pt x="481" y="1465"/>
                </a:lnTo>
                <a:lnTo>
                  <a:pt x="571" y="1465"/>
                </a:lnTo>
                <a:lnTo>
                  <a:pt x="571" y="1448"/>
                </a:lnTo>
                <a:lnTo>
                  <a:pt x="621" y="1448"/>
                </a:lnTo>
                <a:lnTo>
                  <a:pt x="621" y="1413"/>
                </a:lnTo>
                <a:lnTo>
                  <a:pt x="670" y="1413"/>
                </a:lnTo>
                <a:lnTo>
                  <a:pt x="670" y="1401"/>
                </a:lnTo>
                <a:lnTo>
                  <a:pt x="701" y="1401"/>
                </a:lnTo>
                <a:lnTo>
                  <a:pt x="701" y="1373"/>
                </a:lnTo>
                <a:lnTo>
                  <a:pt x="737" y="1373"/>
                </a:lnTo>
                <a:lnTo>
                  <a:pt x="737" y="1352"/>
                </a:lnTo>
                <a:lnTo>
                  <a:pt x="833" y="1352"/>
                </a:lnTo>
                <a:lnTo>
                  <a:pt x="833" y="1335"/>
                </a:lnTo>
                <a:lnTo>
                  <a:pt x="1032" y="1335"/>
                </a:lnTo>
                <a:lnTo>
                  <a:pt x="1032" y="1311"/>
                </a:lnTo>
                <a:lnTo>
                  <a:pt x="1051" y="1311"/>
                </a:lnTo>
                <a:lnTo>
                  <a:pt x="1051" y="1297"/>
                </a:lnTo>
                <a:lnTo>
                  <a:pt x="1103" y="1297"/>
                </a:lnTo>
                <a:lnTo>
                  <a:pt x="1103" y="1278"/>
                </a:lnTo>
                <a:lnTo>
                  <a:pt x="1209" y="1278"/>
                </a:lnTo>
                <a:lnTo>
                  <a:pt x="1209" y="1259"/>
                </a:lnTo>
                <a:lnTo>
                  <a:pt x="1230" y="1259"/>
                </a:lnTo>
                <a:lnTo>
                  <a:pt x="1230" y="1241"/>
                </a:lnTo>
                <a:lnTo>
                  <a:pt x="1259" y="1241"/>
                </a:lnTo>
                <a:lnTo>
                  <a:pt x="1259" y="1219"/>
                </a:lnTo>
                <a:lnTo>
                  <a:pt x="1348" y="1219"/>
                </a:lnTo>
                <a:lnTo>
                  <a:pt x="1348" y="1198"/>
                </a:lnTo>
                <a:lnTo>
                  <a:pt x="1377" y="1198"/>
                </a:lnTo>
                <a:lnTo>
                  <a:pt x="1377" y="1174"/>
                </a:lnTo>
                <a:lnTo>
                  <a:pt x="1544" y="1174"/>
                </a:lnTo>
                <a:lnTo>
                  <a:pt x="1544" y="1160"/>
                </a:lnTo>
                <a:lnTo>
                  <a:pt x="1686" y="1160"/>
                </a:lnTo>
                <a:lnTo>
                  <a:pt x="1686" y="1134"/>
                </a:lnTo>
                <a:lnTo>
                  <a:pt x="1800" y="1134"/>
                </a:lnTo>
                <a:lnTo>
                  <a:pt x="1800" y="1096"/>
                </a:lnTo>
                <a:lnTo>
                  <a:pt x="1875" y="1096"/>
                </a:lnTo>
                <a:lnTo>
                  <a:pt x="1875" y="1061"/>
                </a:lnTo>
                <a:lnTo>
                  <a:pt x="1906" y="1061"/>
                </a:lnTo>
                <a:lnTo>
                  <a:pt x="1906" y="1037"/>
                </a:lnTo>
                <a:lnTo>
                  <a:pt x="2026" y="1037"/>
                </a:lnTo>
                <a:lnTo>
                  <a:pt x="2026" y="1011"/>
                </a:lnTo>
                <a:lnTo>
                  <a:pt x="2085" y="1011"/>
                </a:lnTo>
                <a:lnTo>
                  <a:pt x="2085" y="983"/>
                </a:lnTo>
                <a:lnTo>
                  <a:pt x="2215" y="983"/>
                </a:lnTo>
                <a:lnTo>
                  <a:pt x="2215" y="955"/>
                </a:lnTo>
                <a:lnTo>
                  <a:pt x="2298" y="955"/>
                </a:lnTo>
                <a:lnTo>
                  <a:pt x="2298" y="924"/>
                </a:lnTo>
                <a:lnTo>
                  <a:pt x="2411" y="924"/>
                </a:lnTo>
                <a:lnTo>
                  <a:pt x="2411" y="891"/>
                </a:lnTo>
                <a:lnTo>
                  <a:pt x="2447" y="891"/>
                </a:lnTo>
                <a:lnTo>
                  <a:pt x="2447" y="867"/>
                </a:lnTo>
                <a:lnTo>
                  <a:pt x="2485" y="867"/>
                </a:lnTo>
                <a:lnTo>
                  <a:pt x="2485" y="832"/>
                </a:lnTo>
                <a:lnTo>
                  <a:pt x="2567" y="832"/>
                </a:lnTo>
                <a:lnTo>
                  <a:pt x="2567" y="806"/>
                </a:lnTo>
                <a:lnTo>
                  <a:pt x="2614" y="806"/>
                </a:lnTo>
                <a:lnTo>
                  <a:pt x="2614" y="780"/>
                </a:lnTo>
                <a:lnTo>
                  <a:pt x="2629" y="780"/>
                </a:lnTo>
                <a:lnTo>
                  <a:pt x="2629" y="747"/>
                </a:lnTo>
                <a:lnTo>
                  <a:pt x="2966" y="747"/>
                </a:lnTo>
                <a:lnTo>
                  <a:pt x="2966" y="711"/>
                </a:lnTo>
                <a:lnTo>
                  <a:pt x="2983" y="711"/>
                </a:lnTo>
                <a:lnTo>
                  <a:pt x="2983" y="681"/>
                </a:lnTo>
                <a:lnTo>
                  <a:pt x="3028" y="681"/>
                </a:lnTo>
                <a:lnTo>
                  <a:pt x="3028" y="641"/>
                </a:lnTo>
                <a:lnTo>
                  <a:pt x="3219" y="641"/>
                </a:lnTo>
                <a:lnTo>
                  <a:pt x="3219" y="591"/>
                </a:lnTo>
                <a:lnTo>
                  <a:pt x="3236" y="591"/>
                </a:lnTo>
                <a:lnTo>
                  <a:pt x="3236" y="546"/>
                </a:lnTo>
                <a:lnTo>
                  <a:pt x="4093" y="546"/>
                </a:lnTo>
                <a:lnTo>
                  <a:pt x="4093" y="426"/>
                </a:lnTo>
                <a:lnTo>
                  <a:pt x="4301" y="426"/>
                </a:lnTo>
                <a:lnTo>
                  <a:pt x="4301" y="293"/>
                </a:lnTo>
                <a:lnTo>
                  <a:pt x="4601" y="293"/>
                </a:lnTo>
                <a:lnTo>
                  <a:pt x="4601" y="152"/>
                </a:lnTo>
                <a:lnTo>
                  <a:pt x="4707" y="152"/>
                </a:lnTo>
                <a:lnTo>
                  <a:pt x="4707" y="0"/>
                </a:lnTo>
                <a:lnTo>
                  <a:pt x="4833" y="0"/>
                </a:ln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5509" name="Freeform 21"/>
          <p:cNvSpPr>
            <a:spLocks/>
          </p:cNvSpPr>
          <p:nvPr/>
        </p:nvSpPr>
        <p:spPr bwMode="auto">
          <a:xfrm>
            <a:off x="1708150" y="3698875"/>
            <a:ext cx="6486525" cy="1398588"/>
          </a:xfrm>
          <a:custGeom>
            <a:avLst/>
            <a:gdLst/>
            <a:ahLst/>
            <a:cxnLst>
              <a:cxn ang="0">
                <a:pos x="182" y="1038"/>
              </a:cxn>
              <a:cxn ang="0">
                <a:pos x="217" y="1024"/>
              </a:cxn>
              <a:cxn ang="0">
                <a:pos x="229" y="1016"/>
              </a:cxn>
              <a:cxn ang="0">
                <a:pos x="281" y="1009"/>
              </a:cxn>
              <a:cxn ang="0">
                <a:pos x="394" y="998"/>
              </a:cxn>
              <a:cxn ang="0">
                <a:pos x="456" y="988"/>
              </a:cxn>
              <a:cxn ang="0">
                <a:pos x="534" y="979"/>
              </a:cxn>
              <a:cxn ang="0">
                <a:pos x="546" y="969"/>
              </a:cxn>
              <a:cxn ang="0">
                <a:pos x="617" y="962"/>
              </a:cxn>
              <a:cxn ang="0">
                <a:pos x="798" y="946"/>
              </a:cxn>
              <a:cxn ang="0">
                <a:pos x="813" y="936"/>
              </a:cxn>
              <a:cxn ang="0">
                <a:pos x="848" y="924"/>
              </a:cxn>
              <a:cxn ang="0">
                <a:pos x="891" y="917"/>
              </a:cxn>
              <a:cxn ang="0">
                <a:pos x="945" y="913"/>
              </a:cxn>
              <a:cxn ang="0">
                <a:pos x="1070" y="901"/>
              </a:cxn>
              <a:cxn ang="0">
                <a:pos x="1141" y="894"/>
              </a:cxn>
              <a:cxn ang="0">
                <a:pos x="1238" y="887"/>
              </a:cxn>
              <a:cxn ang="0">
                <a:pos x="1325" y="868"/>
              </a:cxn>
              <a:cxn ang="0">
                <a:pos x="1413" y="849"/>
              </a:cxn>
              <a:cxn ang="0">
                <a:pos x="1490" y="837"/>
              </a:cxn>
              <a:cxn ang="0">
                <a:pos x="1573" y="825"/>
              </a:cxn>
              <a:cxn ang="0">
                <a:pos x="1618" y="811"/>
              </a:cxn>
              <a:cxn ang="0">
                <a:pos x="1703" y="801"/>
              </a:cxn>
              <a:cxn ang="0">
                <a:pos x="1741" y="797"/>
              </a:cxn>
              <a:cxn ang="0">
                <a:pos x="1899" y="790"/>
              </a:cxn>
              <a:cxn ang="0">
                <a:pos x="2050" y="773"/>
              </a:cxn>
              <a:cxn ang="0">
                <a:pos x="2072" y="759"/>
              </a:cxn>
              <a:cxn ang="0">
                <a:pos x="2088" y="745"/>
              </a:cxn>
              <a:cxn ang="0">
                <a:pos x="2138" y="731"/>
              </a:cxn>
              <a:cxn ang="0">
                <a:pos x="2187" y="723"/>
              </a:cxn>
              <a:cxn ang="0">
                <a:pos x="2225" y="712"/>
              </a:cxn>
              <a:cxn ang="0">
                <a:pos x="2263" y="702"/>
              </a:cxn>
              <a:cxn ang="0">
                <a:pos x="2364" y="688"/>
              </a:cxn>
              <a:cxn ang="0">
                <a:pos x="2386" y="681"/>
              </a:cxn>
              <a:cxn ang="0">
                <a:pos x="2416" y="669"/>
              </a:cxn>
              <a:cxn ang="0">
                <a:pos x="2426" y="664"/>
              </a:cxn>
              <a:cxn ang="0">
                <a:pos x="2688" y="641"/>
              </a:cxn>
              <a:cxn ang="0">
                <a:pos x="2709" y="627"/>
              </a:cxn>
              <a:cxn ang="0">
                <a:pos x="2766" y="612"/>
              </a:cxn>
              <a:cxn ang="0">
                <a:pos x="2927" y="589"/>
              </a:cxn>
              <a:cxn ang="0">
                <a:pos x="2974" y="579"/>
              </a:cxn>
              <a:cxn ang="0">
                <a:pos x="3078" y="567"/>
              </a:cxn>
              <a:cxn ang="0">
                <a:pos x="3163" y="544"/>
              </a:cxn>
              <a:cxn ang="0">
                <a:pos x="3220" y="523"/>
              </a:cxn>
              <a:cxn ang="0">
                <a:pos x="3293" y="506"/>
              </a:cxn>
              <a:cxn ang="0">
                <a:pos x="3406" y="492"/>
              </a:cxn>
              <a:cxn ang="0">
                <a:pos x="3430" y="475"/>
              </a:cxn>
              <a:cxn ang="0">
                <a:pos x="3501" y="447"/>
              </a:cxn>
              <a:cxn ang="0">
                <a:pos x="3515" y="433"/>
              </a:cxn>
              <a:cxn ang="0">
                <a:pos x="3569" y="416"/>
              </a:cxn>
              <a:cxn ang="0">
                <a:pos x="3602" y="397"/>
              </a:cxn>
              <a:cxn ang="0">
                <a:pos x="3621" y="378"/>
              </a:cxn>
              <a:cxn ang="0">
                <a:pos x="3675" y="331"/>
              </a:cxn>
              <a:cxn ang="0">
                <a:pos x="3690" y="315"/>
              </a:cxn>
              <a:cxn ang="0">
                <a:pos x="3980" y="289"/>
              </a:cxn>
              <a:cxn ang="0">
                <a:pos x="3994" y="270"/>
              </a:cxn>
              <a:cxn ang="0">
                <a:pos x="4001" y="244"/>
              </a:cxn>
              <a:cxn ang="0">
                <a:pos x="4360" y="213"/>
              </a:cxn>
              <a:cxn ang="0">
                <a:pos x="4469" y="168"/>
              </a:cxn>
              <a:cxn ang="0">
                <a:pos x="4512" y="109"/>
              </a:cxn>
              <a:cxn ang="0">
                <a:pos x="4670" y="59"/>
              </a:cxn>
              <a:cxn ang="0">
                <a:pos x="4831" y="0"/>
              </a:cxn>
            </a:cxnLst>
            <a:rect l="0" t="0" r="r" b="b"/>
            <a:pathLst>
              <a:path w="4831" h="1038">
                <a:moveTo>
                  <a:pt x="0" y="1038"/>
                </a:moveTo>
                <a:lnTo>
                  <a:pt x="182" y="1038"/>
                </a:lnTo>
                <a:lnTo>
                  <a:pt x="182" y="1024"/>
                </a:lnTo>
                <a:lnTo>
                  <a:pt x="217" y="1024"/>
                </a:lnTo>
                <a:lnTo>
                  <a:pt x="217" y="1016"/>
                </a:lnTo>
                <a:lnTo>
                  <a:pt x="229" y="1016"/>
                </a:lnTo>
                <a:lnTo>
                  <a:pt x="229" y="1009"/>
                </a:lnTo>
                <a:lnTo>
                  <a:pt x="281" y="1009"/>
                </a:lnTo>
                <a:lnTo>
                  <a:pt x="281" y="998"/>
                </a:lnTo>
                <a:lnTo>
                  <a:pt x="394" y="998"/>
                </a:lnTo>
                <a:lnTo>
                  <a:pt x="394" y="988"/>
                </a:lnTo>
                <a:lnTo>
                  <a:pt x="456" y="988"/>
                </a:lnTo>
                <a:lnTo>
                  <a:pt x="456" y="979"/>
                </a:lnTo>
                <a:lnTo>
                  <a:pt x="534" y="979"/>
                </a:lnTo>
                <a:lnTo>
                  <a:pt x="534" y="969"/>
                </a:lnTo>
                <a:lnTo>
                  <a:pt x="546" y="969"/>
                </a:lnTo>
                <a:lnTo>
                  <a:pt x="546" y="962"/>
                </a:lnTo>
                <a:lnTo>
                  <a:pt x="617" y="962"/>
                </a:lnTo>
                <a:lnTo>
                  <a:pt x="617" y="946"/>
                </a:lnTo>
                <a:lnTo>
                  <a:pt x="798" y="946"/>
                </a:lnTo>
                <a:lnTo>
                  <a:pt x="798" y="936"/>
                </a:lnTo>
                <a:lnTo>
                  <a:pt x="813" y="936"/>
                </a:lnTo>
                <a:lnTo>
                  <a:pt x="813" y="924"/>
                </a:lnTo>
                <a:lnTo>
                  <a:pt x="848" y="924"/>
                </a:lnTo>
                <a:lnTo>
                  <a:pt x="848" y="917"/>
                </a:lnTo>
                <a:lnTo>
                  <a:pt x="891" y="917"/>
                </a:lnTo>
                <a:lnTo>
                  <a:pt x="891" y="913"/>
                </a:lnTo>
                <a:lnTo>
                  <a:pt x="945" y="913"/>
                </a:lnTo>
                <a:lnTo>
                  <a:pt x="945" y="901"/>
                </a:lnTo>
                <a:lnTo>
                  <a:pt x="1070" y="901"/>
                </a:lnTo>
                <a:lnTo>
                  <a:pt x="1070" y="894"/>
                </a:lnTo>
                <a:lnTo>
                  <a:pt x="1141" y="894"/>
                </a:lnTo>
                <a:lnTo>
                  <a:pt x="1141" y="887"/>
                </a:lnTo>
                <a:lnTo>
                  <a:pt x="1238" y="887"/>
                </a:lnTo>
                <a:lnTo>
                  <a:pt x="1238" y="868"/>
                </a:lnTo>
                <a:lnTo>
                  <a:pt x="1325" y="868"/>
                </a:lnTo>
                <a:lnTo>
                  <a:pt x="1325" y="849"/>
                </a:lnTo>
                <a:lnTo>
                  <a:pt x="1413" y="849"/>
                </a:lnTo>
                <a:lnTo>
                  <a:pt x="1413" y="837"/>
                </a:lnTo>
                <a:lnTo>
                  <a:pt x="1490" y="837"/>
                </a:lnTo>
                <a:lnTo>
                  <a:pt x="1490" y="825"/>
                </a:lnTo>
                <a:lnTo>
                  <a:pt x="1573" y="825"/>
                </a:lnTo>
                <a:lnTo>
                  <a:pt x="1573" y="811"/>
                </a:lnTo>
                <a:lnTo>
                  <a:pt x="1618" y="811"/>
                </a:lnTo>
                <a:lnTo>
                  <a:pt x="1618" y="801"/>
                </a:lnTo>
                <a:lnTo>
                  <a:pt x="1703" y="801"/>
                </a:lnTo>
                <a:lnTo>
                  <a:pt x="1703" y="797"/>
                </a:lnTo>
                <a:lnTo>
                  <a:pt x="1741" y="797"/>
                </a:lnTo>
                <a:lnTo>
                  <a:pt x="1741" y="790"/>
                </a:lnTo>
                <a:lnTo>
                  <a:pt x="1899" y="790"/>
                </a:lnTo>
                <a:lnTo>
                  <a:pt x="1899" y="773"/>
                </a:lnTo>
                <a:lnTo>
                  <a:pt x="2050" y="773"/>
                </a:lnTo>
                <a:lnTo>
                  <a:pt x="2050" y="759"/>
                </a:lnTo>
                <a:lnTo>
                  <a:pt x="2072" y="759"/>
                </a:lnTo>
                <a:lnTo>
                  <a:pt x="2072" y="745"/>
                </a:lnTo>
                <a:lnTo>
                  <a:pt x="2088" y="745"/>
                </a:lnTo>
                <a:lnTo>
                  <a:pt x="2088" y="731"/>
                </a:lnTo>
                <a:lnTo>
                  <a:pt x="2138" y="731"/>
                </a:lnTo>
                <a:lnTo>
                  <a:pt x="2138" y="723"/>
                </a:lnTo>
                <a:lnTo>
                  <a:pt x="2187" y="723"/>
                </a:lnTo>
                <a:lnTo>
                  <a:pt x="2187" y="712"/>
                </a:lnTo>
                <a:lnTo>
                  <a:pt x="2225" y="712"/>
                </a:lnTo>
                <a:lnTo>
                  <a:pt x="2225" y="702"/>
                </a:lnTo>
                <a:lnTo>
                  <a:pt x="2263" y="702"/>
                </a:lnTo>
                <a:lnTo>
                  <a:pt x="2263" y="688"/>
                </a:lnTo>
                <a:lnTo>
                  <a:pt x="2364" y="688"/>
                </a:lnTo>
                <a:lnTo>
                  <a:pt x="2364" y="681"/>
                </a:lnTo>
                <a:lnTo>
                  <a:pt x="2386" y="681"/>
                </a:lnTo>
                <a:lnTo>
                  <a:pt x="2386" y="669"/>
                </a:lnTo>
                <a:lnTo>
                  <a:pt x="2416" y="669"/>
                </a:lnTo>
                <a:lnTo>
                  <a:pt x="2416" y="664"/>
                </a:lnTo>
                <a:lnTo>
                  <a:pt x="2426" y="664"/>
                </a:lnTo>
                <a:lnTo>
                  <a:pt x="2426" y="641"/>
                </a:lnTo>
                <a:lnTo>
                  <a:pt x="2688" y="641"/>
                </a:lnTo>
                <a:lnTo>
                  <a:pt x="2688" y="627"/>
                </a:lnTo>
                <a:lnTo>
                  <a:pt x="2709" y="627"/>
                </a:lnTo>
                <a:lnTo>
                  <a:pt x="2709" y="612"/>
                </a:lnTo>
                <a:lnTo>
                  <a:pt x="2766" y="612"/>
                </a:lnTo>
                <a:lnTo>
                  <a:pt x="2766" y="589"/>
                </a:lnTo>
                <a:lnTo>
                  <a:pt x="2927" y="589"/>
                </a:lnTo>
                <a:lnTo>
                  <a:pt x="2927" y="579"/>
                </a:lnTo>
                <a:lnTo>
                  <a:pt x="2974" y="579"/>
                </a:lnTo>
                <a:lnTo>
                  <a:pt x="2974" y="567"/>
                </a:lnTo>
                <a:lnTo>
                  <a:pt x="3078" y="567"/>
                </a:lnTo>
                <a:lnTo>
                  <a:pt x="3078" y="544"/>
                </a:lnTo>
                <a:lnTo>
                  <a:pt x="3163" y="544"/>
                </a:lnTo>
                <a:lnTo>
                  <a:pt x="3163" y="523"/>
                </a:lnTo>
                <a:lnTo>
                  <a:pt x="3220" y="523"/>
                </a:lnTo>
                <a:lnTo>
                  <a:pt x="3220" y="506"/>
                </a:lnTo>
                <a:lnTo>
                  <a:pt x="3293" y="506"/>
                </a:lnTo>
                <a:lnTo>
                  <a:pt x="3293" y="492"/>
                </a:lnTo>
                <a:lnTo>
                  <a:pt x="3406" y="492"/>
                </a:lnTo>
                <a:lnTo>
                  <a:pt x="3406" y="475"/>
                </a:lnTo>
                <a:lnTo>
                  <a:pt x="3430" y="475"/>
                </a:lnTo>
                <a:lnTo>
                  <a:pt x="3430" y="447"/>
                </a:lnTo>
                <a:lnTo>
                  <a:pt x="3501" y="447"/>
                </a:lnTo>
                <a:lnTo>
                  <a:pt x="3501" y="433"/>
                </a:lnTo>
                <a:lnTo>
                  <a:pt x="3515" y="433"/>
                </a:lnTo>
                <a:lnTo>
                  <a:pt x="3515" y="416"/>
                </a:lnTo>
                <a:lnTo>
                  <a:pt x="3569" y="416"/>
                </a:lnTo>
                <a:lnTo>
                  <a:pt x="3569" y="397"/>
                </a:lnTo>
                <a:lnTo>
                  <a:pt x="3602" y="397"/>
                </a:lnTo>
                <a:lnTo>
                  <a:pt x="3602" y="378"/>
                </a:lnTo>
                <a:lnTo>
                  <a:pt x="3621" y="378"/>
                </a:lnTo>
                <a:lnTo>
                  <a:pt x="3621" y="331"/>
                </a:lnTo>
                <a:lnTo>
                  <a:pt x="3675" y="331"/>
                </a:lnTo>
                <a:lnTo>
                  <a:pt x="3675" y="315"/>
                </a:lnTo>
                <a:lnTo>
                  <a:pt x="3690" y="315"/>
                </a:lnTo>
                <a:lnTo>
                  <a:pt x="3690" y="289"/>
                </a:lnTo>
                <a:lnTo>
                  <a:pt x="3980" y="289"/>
                </a:lnTo>
                <a:lnTo>
                  <a:pt x="3980" y="270"/>
                </a:lnTo>
                <a:lnTo>
                  <a:pt x="3994" y="270"/>
                </a:lnTo>
                <a:lnTo>
                  <a:pt x="3994" y="244"/>
                </a:lnTo>
                <a:lnTo>
                  <a:pt x="4001" y="244"/>
                </a:lnTo>
                <a:lnTo>
                  <a:pt x="4001" y="213"/>
                </a:lnTo>
                <a:lnTo>
                  <a:pt x="4360" y="213"/>
                </a:lnTo>
                <a:lnTo>
                  <a:pt x="4360" y="168"/>
                </a:lnTo>
                <a:lnTo>
                  <a:pt x="4469" y="168"/>
                </a:lnTo>
                <a:lnTo>
                  <a:pt x="4469" y="109"/>
                </a:lnTo>
                <a:lnTo>
                  <a:pt x="4512" y="109"/>
                </a:lnTo>
                <a:lnTo>
                  <a:pt x="4512" y="59"/>
                </a:lnTo>
                <a:lnTo>
                  <a:pt x="4670" y="59"/>
                </a:lnTo>
                <a:lnTo>
                  <a:pt x="4670" y="0"/>
                </a:lnTo>
                <a:lnTo>
                  <a:pt x="4831" y="0"/>
                </a:lnTo>
              </a:path>
            </a:pathLst>
          </a:custGeom>
          <a:noFill/>
          <a:ln w="38100" cap="flat" cmpd="sng">
            <a:solidFill>
              <a:srgbClr val="FF99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4283" name="Rectangle 48"/>
          <p:cNvSpPr>
            <a:spLocks noChangeArrowheads="1"/>
          </p:cNvSpPr>
          <p:nvPr/>
        </p:nvSpPr>
        <p:spPr bwMode="auto">
          <a:xfrm>
            <a:off x="3503613" y="2979738"/>
            <a:ext cx="10414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1800">
                <a:ea typeface="ヒラギノ角ゴ Pro W3"/>
                <a:cs typeface="ヒラギノ角ゴ Pro W3"/>
              </a:rPr>
              <a:t>P&lt;0.001</a:t>
            </a:r>
          </a:p>
        </p:txBody>
      </p:sp>
      <p:grpSp>
        <p:nvGrpSpPr>
          <p:cNvPr id="54284" name="Group 50"/>
          <p:cNvGrpSpPr>
            <a:grpSpLocks/>
          </p:cNvGrpSpPr>
          <p:nvPr/>
        </p:nvGrpSpPr>
        <p:grpSpPr bwMode="auto">
          <a:xfrm>
            <a:off x="1828800" y="1441450"/>
            <a:ext cx="1477963" cy="1416050"/>
            <a:chOff x="1152" y="908"/>
            <a:chExt cx="931" cy="892"/>
          </a:xfrm>
        </p:grpSpPr>
        <p:sp>
          <p:nvSpPr>
            <p:cNvPr id="575530" name="Line 42"/>
            <p:cNvSpPr>
              <a:spLocks noChangeShapeType="1"/>
            </p:cNvSpPr>
            <p:nvPr/>
          </p:nvSpPr>
          <p:spPr bwMode="auto">
            <a:xfrm>
              <a:off x="1152" y="1003"/>
              <a:ext cx="278" cy="1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75531" name="Line 43"/>
            <p:cNvSpPr>
              <a:spLocks noChangeShapeType="1"/>
            </p:cNvSpPr>
            <p:nvPr/>
          </p:nvSpPr>
          <p:spPr bwMode="auto">
            <a:xfrm>
              <a:off x="1152" y="1142"/>
              <a:ext cx="278" cy="1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75532" name="Line 44"/>
            <p:cNvSpPr>
              <a:spLocks noChangeShapeType="1"/>
            </p:cNvSpPr>
            <p:nvPr/>
          </p:nvSpPr>
          <p:spPr bwMode="auto">
            <a:xfrm>
              <a:off x="1152" y="1281"/>
              <a:ext cx="278" cy="1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75533" name="Line 45"/>
            <p:cNvSpPr>
              <a:spLocks noChangeShapeType="1"/>
            </p:cNvSpPr>
            <p:nvPr/>
          </p:nvSpPr>
          <p:spPr bwMode="auto">
            <a:xfrm>
              <a:off x="1152" y="1420"/>
              <a:ext cx="278" cy="1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75534" name="Line 46"/>
            <p:cNvSpPr>
              <a:spLocks noChangeShapeType="1"/>
            </p:cNvSpPr>
            <p:nvPr/>
          </p:nvSpPr>
          <p:spPr bwMode="auto">
            <a:xfrm>
              <a:off x="1152" y="1559"/>
              <a:ext cx="278" cy="1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75535" name="Line 47"/>
            <p:cNvSpPr>
              <a:spLocks noChangeShapeType="1"/>
            </p:cNvSpPr>
            <p:nvPr/>
          </p:nvSpPr>
          <p:spPr bwMode="auto">
            <a:xfrm>
              <a:off x="1152" y="1699"/>
              <a:ext cx="278" cy="1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rtl="0">
                <a:defRPr/>
              </a:pPr>
              <a:endParaRPr lang="en-US" sz="1800" b="0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  <a:cs typeface="+mn-cs"/>
              </a:endParaRPr>
            </a:p>
          </p:txBody>
        </p:sp>
        <p:sp>
          <p:nvSpPr>
            <p:cNvPr id="54294" name="Rectangle 49"/>
            <p:cNvSpPr>
              <a:spLocks noChangeArrowheads="1"/>
            </p:cNvSpPr>
            <p:nvPr/>
          </p:nvSpPr>
          <p:spPr bwMode="auto">
            <a:xfrm>
              <a:off x="1422" y="908"/>
              <a:ext cx="661" cy="8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&lt;0.01</a:t>
              </a:r>
            </a:p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0.01-0.03</a:t>
              </a:r>
            </a:p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&gt;0.03-0.1</a:t>
              </a:r>
            </a:p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&gt;0.1-0.5</a:t>
              </a:r>
            </a:p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&gt;0.5-1.0</a:t>
              </a:r>
            </a:p>
            <a:p>
              <a:pPr algn="l" rtl="0" eaLnBrk="1" hangingPunct="1">
                <a:lnSpc>
                  <a:spcPct val="90000"/>
                </a:lnSpc>
              </a:pPr>
              <a:r>
                <a:rPr lang="en-US" altLang="he-IL" sz="1600">
                  <a:ea typeface="ヒラギノ角ゴ Pro W3"/>
                  <a:cs typeface="ヒラギノ角ゴ Pro W3"/>
                </a:rPr>
                <a:t>&gt;1.0</a:t>
              </a:r>
            </a:p>
          </p:txBody>
        </p:sp>
      </p:grpSp>
      <p:sp>
        <p:nvSpPr>
          <p:cNvPr id="54285" name="Rectangle 22"/>
          <p:cNvSpPr>
            <a:spLocks noChangeArrowheads="1"/>
          </p:cNvSpPr>
          <p:nvPr/>
        </p:nvSpPr>
        <p:spPr bwMode="auto">
          <a:xfrm>
            <a:off x="258763" y="387350"/>
            <a:ext cx="862647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en-US">
                <a:solidFill>
                  <a:srgbClr val="FFFF66"/>
                </a:solidFill>
              </a:rPr>
              <a:t>טרופונין אחרי צנתור ותמותה לטווח ארוך</a:t>
            </a:r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54286" name="Text Box 23"/>
          <p:cNvSpPr txBox="1">
            <a:spLocks noChangeArrowheads="1"/>
          </p:cNvSpPr>
          <p:nvPr/>
        </p:nvSpPr>
        <p:spPr bwMode="auto">
          <a:xfrm>
            <a:off x="8194675" y="6526213"/>
            <a:ext cx="873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800">
                <a:solidFill>
                  <a:srgbClr val="6699FF"/>
                </a:solidFill>
              </a:rPr>
              <a:t>CP1331879-13</a:t>
            </a:r>
          </a:p>
        </p:txBody>
      </p:sp>
      <p:sp>
        <p:nvSpPr>
          <p:cNvPr id="54287" name="Text Box 24"/>
          <p:cNvSpPr txBox="1">
            <a:spLocks noChangeArrowheads="1"/>
          </p:cNvSpPr>
          <p:nvPr/>
        </p:nvSpPr>
        <p:spPr bwMode="auto">
          <a:xfrm>
            <a:off x="117475" y="6024563"/>
            <a:ext cx="55943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1800">
                <a:solidFill>
                  <a:schemeClr val="folHlink"/>
                </a:solidFill>
              </a:rPr>
              <a:t>Prasad et al:  Circ Cardiovasc Intervent 1:10, 2008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/>
          </p:cNvGraphicFramePr>
          <p:nvPr/>
        </p:nvGraphicFramePr>
        <p:xfrm>
          <a:off x="1136650" y="1238250"/>
          <a:ext cx="7308850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Chart" r:id="rId4" imgW="7267748" imgH="4533900" progId="MSGraph.Chart.8">
                  <p:embed/>
                </p:oleObj>
              </mc:Choice>
              <mc:Fallback>
                <p:oleObj name="Chart" r:id="rId4" imgW="7267748" imgH="4533900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1238250"/>
                        <a:ext cx="7308850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ctangle 9"/>
          <p:cNvSpPr>
            <a:spLocks noChangeArrowheads="1"/>
          </p:cNvSpPr>
          <p:nvPr/>
        </p:nvSpPr>
        <p:spPr bwMode="auto">
          <a:xfrm rot="-5400000">
            <a:off x="179388" y="3116262"/>
            <a:ext cx="14351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he-IL" altLang="he-IL" sz="2200">
                <a:ea typeface="ヒラギノ角ゴ Pro W3"/>
                <a:cs typeface="ヒラギノ角ゴ Pro W3"/>
              </a:rPr>
              <a:t>תמותה</a:t>
            </a:r>
            <a:r>
              <a:rPr lang="en-US" altLang="he-IL" sz="2200">
                <a:ea typeface="ヒラギノ角ゴ Pro W3"/>
                <a:cs typeface="ヒラギノ角ゴ Pro W3"/>
              </a:rPr>
              <a:t>(%)</a:t>
            </a:r>
          </a:p>
        </p:txBody>
      </p:sp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3932238" y="5651500"/>
            <a:ext cx="2143125" cy="43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he-IL" sz="2200">
                <a:ea typeface="ヒラギノ角ゴ Pro W3"/>
                <a:cs typeface="ヒラギノ角ゴ Pro W3"/>
              </a:rPr>
              <a:t>חודשים מהצנתור</a:t>
            </a:r>
            <a:endParaRPr lang="en-US" altLang="he-IL" sz="2200">
              <a:ea typeface="ヒラギノ角ゴ Pro W3"/>
              <a:cs typeface="ヒラギノ角ゴ Pro W3"/>
            </a:endParaRPr>
          </a:p>
        </p:txBody>
      </p:sp>
      <p:sp>
        <p:nvSpPr>
          <p:cNvPr id="55301" name="Rectangle 29"/>
          <p:cNvSpPr>
            <a:spLocks noChangeArrowheads="1"/>
          </p:cNvSpPr>
          <p:nvPr/>
        </p:nvSpPr>
        <p:spPr bwMode="auto">
          <a:xfrm>
            <a:off x="6037263" y="4422775"/>
            <a:ext cx="24447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1800">
                <a:solidFill>
                  <a:srgbClr val="FF9966"/>
                </a:solidFill>
                <a:ea typeface="ヒラギノ角ゴ Pro W3"/>
                <a:cs typeface="ヒラギノ角ゴ Pro W3"/>
              </a:rPr>
              <a:t>Pre &lt;0.01, post &lt;0.01</a:t>
            </a:r>
            <a:endParaRPr lang="en-US" altLang="he-IL" sz="1800">
              <a:solidFill>
                <a:srgbClr val="FF9966"/>
              </a:solidFill>
              <a:ea typeface="ヒラギノ角ゴ Pro W3"/>
              <a:cs typeface="ヒラギノ角ゴ Pro W3"/>
              <a:sym typeface="Symbol" pitchFamily="18" charset="2"/>
            </a:endParaRPr>
          </a:p>
        </p:txBody>
      </p:sp>
      <p:sp>
        <p:nvSpPr>
          <p:cNvPr id="579621" name="Freeform 37"/>
          <p:cNvSpPr>
            <a:spLocks/>
          </p:cNvSpPr>
          <p:nvPr/>
        </p:nvSpPr>
        <p:spPr bwMode="auto">
          <a:xfrm>
            <a:off x="1690688" y="1916113"/>
            <a:ext cx="6518275" cy="3181350"/>
          </a:xfrm>
          <a:custGeom>
            <a:avLst/>
            <a:gdLst/>
            <a:ahLst/>
            <a:cxnLst>
              <a:cxn ang="0">
                <a:pos x="4696" y="111"/>
              </a:cxn>
              <a:cxn ang="0">
                <a:pos x="4514" y="222"/>
              </a:cxn>
              <a:cxn ang="0">
                <a:pos x="4133" y="408"/>
              </a:cxn>
              <a:cxn ang="0">
                <a:pos x="3992" y="486"/>
              </a:cxn>
              <a:cxn ang="0">
                <a:pos x="3873" y="583"/>
              </a:cxn>
              <a:cxn ang="0">
                <a:pos x="3746" y="619"/>
              </a:cxn>
              <a:cxn ang="0">
                <a:pos x="3607" y="680"/>
              </a:cxn>
              <a:cxn ang="0">
                <a:pos x="3559" y="704"/>
              </a:cxn>
              <a:cxn ang="0">
                <a:pos x="3522" y="758"/>
              </a:cxn>
              <a:cxn ang="0">
                <a:pos x="3465" y="798"/>
              </a:cxn>
              <a:cxn ang="0">
                <a:pos x="3401" y="862"/>
              </a:cxn>
              <a:cxn ang="0">
                <a:pos x="3198" y="897"/>
              </a:cxn>
              <a:cxn ang="0">
                <a:pos x="3137" y="947"/>
              </a:cxn>
              <a:cxn ang="0">
                <a:pos x="2919" y="982"/>
              </a:cxn>
              <a:cxn ang="0">
                <a:pos x="2872" y="1025"/>
              </a:cxn>
              <a:cxn ang="0">
                <a:pos x="2768" y="1056"/>
              </a:cxn>
              <a:cxn ang="0">
                <a:pos x="2692" y="1108"/>
              </a:cxn>
              <a:cxn ang="0">
                <a:pos x="2565" y="1136"/>
              </a:cxn>
              <a:cxn ang="0">
                <a:pos x="2487" y="1167"/>
              </a:cxn>
              <a:cxn ang="0">
                <a:pos x="2449" y="1197"/>
              </a:cxn>
              <a:cxn ang="0">
                <a:pos x="2397" y="1252"/>
              </a:cxn>
              <a:cxn ang="0">
                <a:pos x="2263" y="1271"/>
              </a:cxn>
              <a:cxn ang="0">
                <a:pos x="2203" y="1320"/>
              </a:cxn>
              <a:cxn ang="0">
                <a:pos x="2104" y="1349"/>
              </a:cxn>
              <a:cxn ang="0">
                <a:pos x="2062" y="1405"/>
              </a:cxn>
              <a:cxn ang="0">
                <a:pos x="1989" y="1434"/>
              </a:cxn>
              <a:cxn ang="0">
                <a:pos x="1932" y="1476"/>
              </a:cxn>
              <a:cxn ang="0">
                <a:pos x="1873" y="1500"/>
              </a:cxn>
              <a:cxn ang="0">
                <a:pos x="1795" y="1549"/>
              </a:cxn>
              <a:cxn ang="0">
                <a:pos x="1679" y="1583"/>
              </a:cxn>
              <a:cxn ang="0">
                <a:pos x="1537" y="1620"/>
              </a:cxn>
              <a:cxn ang="0">
                <a:pos x="1471" y="1649"/>
              </a:cxn>
              <a:cxn ang="0">
                <a:pos x="1424" y="1684"/>
              </a:cxn>
              <a:cxn ang="0">
                <a:pos x="1235" y="1712"/>
              </a:cxn>
              <a:cxn ang="0">
                <a:pos x="1169" y="1748"/>
              </a:cxn>
              <a:cxn ang="0">
                <a:pos x="1096" y="1774"/>
              </a:cxn>
              <a:cxn ang="0">
                <a:pos x="1060" y="1800"/>
              </a:cxn>
              <a:cxn ang="0">
                <a:pos x="970" y="1835"/>
              </a:cxn>
              <a:cxn ang="0">
                <a:pos x="911" y="1875"/>
              </a:cxn>
              <a:cxn ang="0">
                <a:pos x="829" y="1901"/>
              </a:cxn>
              <a:cxn ang="0">
                <a:pos x="770" y="1932"/>
              </a:cxn>
              <a:cxn ang="0">
                <a:pos x="718" y="1970"/>
              </a:cxn>
              <a:cxn ang="0">
                <a:pos x="670" y="1998"/>
              </a:cxn>
              <a:cxn ang="0">
                <a:pos x="555" y="2020"/>
              </a:cxn>
              <a:cxn ang="0">
                <a:pos x="479" y="2069"/>
              </a:cxn>
              <a:cxn ang="0">
                <a:pos x="415" y="2093"/>
              </a:cxn>
              <a:cxn ang="0">
                <a:pos x="359" y="2128"/>
              </a:cxn>
              <a:cxn ang="0">
                <a:pos x="290" y="2171"/>
              </a:cxn>
              <a:cxn ang="0">
                <a:pos x="264" y="2225"/>
              </a:cxn>
              <a:cxn ang="0">
                <a:pos x="198" y="2268"/>
              </a:cxn>
              <a:cxn ang="0">
                <a:pos x="163" y="2329"/>
              </a:cxn>
              <a:cxn ang="0">
                <a:pos x="120" y="2355"/>
              </a:cxn>
            </a:cxnLst>
            <a:rect l="0" t="0" r="r" b="b"/>
            <a:pathLst>
              <a:path w="4833" h="2360">
                <a:moveTo>
                  <a:pt x="4833" y="0"/>
                </a:moveTo>
                <a:lnTo>
                  <a:pt x="4747" y="0"/>
                </a:lnTo>
                <a:lnTo>
                  <a:pt x="4747" y="59"/>
                </a:lnTo>
                <a:lnTo>
                  <a:pt x="4696" y="59"/>
                </a:lnTo>
                <a:lnTo>
                  <a:pt x="4696" y="111"/>
                </a:lnTo>
                <a:lnTo>
                  <a:pt x="4592" y="111"/>
                </a:lnTo>
                <a:lnTo>
                  <a:pt x="4592" y="165"/>
                </a:lnTo>
                <a:lnTo>
                  <a:pt x="4568" y="165"/>
                </a:lnTo>
                <a:lnTo>
                  <a:pt x="4568" y="222"/>
                </a:lnTo>
                <a:lnTo>
                  <a:pt x="4514" y="222"/>
                </a:lnTo>
                <a:lnTo>
                  <a:pt x="4514" y="269"/>
                </a:lnTo>
                <a:lnTo>
                  <a:pt x="4301" y="269"/>
                </a:lnTo>
                <a:lnTo>
                  <a:pt x="4301" y="364"/>
                </a:lnTo>
                <a:lnTo>
                  <a:pt x="4133" y="364"/>
                </a:lnTo>
                <a:lnTo>
                  <a:pt x="4133" y="408"/>
                </a:lnTo>
                <a:lnTo>
                  <a:pt x="4077" y="408"/>
                </a:lnTo>
                <a:lnTo>
                  <a:pt x="4077" y="449"/>
                </a:lnTo>
                <a:lnTo>
                  <a:pt x="4039" y="449"/>
                </a:lnTo>
                <a:lnTo>
                  <a:pt x="4039" y="486"/>
                </a:lnTo>
                <a:lnTo>
                  <a:pt x="3992" y="486"/>
                </a:lnTo>
                <a:lnTo>
                  <a:pt x="3992" y="541"/>
                </a:lnTo>
                <a:lnTo>
                  <a:pt x="3954" y="541"/>
                </a:lnTo>
                <a:lnTo>
                  <a:pt x="3954" y="560"/>
                </a:lnTo>
                <a:lnTo>
                  <a:pt x="3873" y="560"/>
                </a:lnTo>
                <a:lnTo>
                  <a:pt x="3873" y="583"/>
                </a:lnTo>
                <a:lnTo>
                  <a:pt x="3786" y="583"/>
                </a:lnTo>
                <a:lnTo>
                  <a:pt x="3786" y="602"/>
                </a:lnTo>
                <a:lnTo>
                  <a:pt x="3772" y="602"/>
                </a:lnTo>
                <a:lnTo>
                  <a:pt x="3772" y="619"/>
                </a:lnTo>
                <a:lnTo>
                  <a:pt x="3746" y="619"/>
                </a:lnTo>
                <a:lnTo>
                  <a:pt x="3746" y="635"/>
                </a:lnTo>
                <a:lnTo>
                  <a:pt x="3668" y="635"/>
                </a:lnTo>
                <a:lnTo>
                  <a:pt x="3668" y="654"/>
                </a:lnTo>
                <a:lnTo>
                  <a:pt x="3607" y="654"/>
                </a:lnTo>
                <a:lnTo>
                  <a:pt x="3607" y="680"/>
                </a:lnTo>
                <a:lnTo>
                  <a:pt x="3592" y="680"/>
                </a:lnTo>
                <a:lnTo>
                  <a:pt x="3592" y="692"/>
                </a:lnTo>
                <a:lnTo>
                  <a:pt x="3574" y="692"/>
                </a:lnTo>
                <a:lnTo>
                  <a:pt x="3574" y="704"/>
                </a:lnTo>
                <a:lnTo>
                  <a:pt x="3559" y="704"/>
                </a:lnTo>
                <a:lnTo>
                  <a:pt x="3559" y="720"/>
                </a:lnTo>
                <a:lnTo>
                  <a:pt x="3545" y="720"/>
                </a:lnTo>
                <a:lnTo>
                  <a:pt x="3545" y="739"/>
                </a:lnTo>
                <a:lnTo>
                  <a:pt x="3522" y="739"/>
                </a:lnTo>
                <a:lnTo>
                  <a:pt x="3522" y="758"/>
                </a:lnTo>
                <a:lnTo>
                  <a:pt x="3498" y="758"/>
                </a:lnTo>
                <a:lnTo>
                  <a:pt x="3498" y="777"/>
                </a:lnTo>
                <a:lnTo>
                  <a:pt x="3484" y="777"/>
                </a:lnTo>
                <a:lnTo>
                  <a:pt x="3484" y="798"/>
                </a:lnTo>
                <a:lnTo>
                  <a:pt x="3465" y="798"/>
                </a:lnTo>
                <a:lnTo>
                  <a:pt x="3465" y="808"/>
                </a:lnTo>
                <a:lnTo>
                  <a:pt x="3420" y="808"/>
                </a:lnTo>
                <a:lnTo>
                  <a:pt x="3420" y="841"/>
                </a:lnTo>
                <a:lnTo>
                  <a:pt x="3401" y="841"/>
                </a:lnTo>
                <a:lnTo>
                  <a:pt x="3401" y="862"/>
                </a:lnTo>
                <a:lnTo>
                  <a:pt x="3368" y="862"/>
                </a:lnTo>
                <a:lnTo>
                  <a:pt x="3368" y="883"/>
                </a:lnTo>
                <a:lnTo>
                  <a:pt x="3283" y="883"/>
                </a:lnTo>
                <a:lnTo>
                  <a:pt x="3283" y="897"/>
                </a:lnTo>
                <a:lnTo>
                  <a:pt x="3198" y="897"/>
                </a:lnTo>
                <a:lnTo>
                  <a:pt x="3198" y="912"/>
                </a:lnTo>
                <a:lnTo>
                  <a:pt x="3144" y="912"/>
                </a:lnTo>
                <a:lnTo>
                  <a:pt x="3144" y="933"/>
                </a:lnTo>
                <a:lnTo>
                  <a:pt x="3137" y="933"/>
                </a:lnTo>
                <a:lnTo>
                  <a:pt x="3137" y="947"/>
                </a:lnTo>
                <a:lnTo>
                  <a:pt x="3066" y="947"/>
                </a:lnTo>
                <a:lnTo>
                  <a:pt x="3066" y="966"/>
                </a:lnTo>
                <a:lnTo>
                  <a:pt x="2983" y="966"/>
                </a:lnTo>
                <a:lnTo>
                  <a:pt x="2983" y="982"/>
                </a:lnTo>
                <a:lnTo>
                  <a:pt x="2919" y="982"/>
                </a:lnTo>
                <a:lnTo>
                  <a:pt x="2919" y="994"/>
                </a:lnTo>
                <a:lnTo>
                  <a:pt x="2910" y="994"/>
                </a:lnTo>
                <a:lnTo>
                  <a:pt x="2910" y="1006"/>
                </a:lnTo>
                <a:lnTo>
                  <a:pt x="2872" y="1006"/>
                </a:lnTo>
                <a:lnTo>
                  <a:pt x="2872" y="1025"/>
                </a:lnTo>
                <a:lnTo>
                  <a:pt x="2853" y="1025"/>
                </a:lnTo>
                <a:lnTo>
                  <a:pt x="2853" y="1034"/>
                </a:lnTo>
                <a:lnTo>
                  <a:pt x="2822" y="1034"/>
                </a:lnTo>
                <a:lnTo>
                  <a:pt x="2822" y="1056"/>
                </a:lnTo>
                <a:lnTo>
                  <a:pt x="2768" y="1056"/>
                </a:lnTo>
                <a:lnTo>
                  <a:pt x="2768" y="1082"/>
                </a:lnTo>
                <a:lnTo>
                  <a:pt x="2728" y="1082"/>
                </a:lnTo>
                <a:lnTo>
                  <a:pt x="2728" y="1091"/>
                </a:lnTo>
                <a:lnTo>
                  <a:pt x="2692" y="1091"/>
                </a:lnTo>
                <a:lnTo>
                  <a:pt x="2692" y="1108"/>
                </a:lnTo>
                <a:lnTo>
                  <a:pt x="2624" y="1108"/>
                </a:lnTo>
                <a:lnTo>
                  <a:pt x="2624" y="1117"/>
                </a:lnTo>
                <a:lnTo>
                  <a:pt x="2614" y="1117"/>
                </a:lnTo>
                <a:lnTo>
                  <a:pt x="2614" y="1136"/>
                </a:lnTo>
                <a:lnTo>
                  <a:pt x="2565" y="1136"/>
                </a:lnTo>
                <a:lnTo>
                  <a:pt x="2565" y="1148"/>
                </a:lnTo>
                <a:lnTo>
                  <a:pt x="2544" y="1148"/>
                </a:lnTo>
                <a:lnTo>
                  <a:pt x="2544" y="1157"/>
                </a:lnTo>
                <a:lnTo>
                  <a:pt x="2487" y="1157"/>
                </a:lnTo>
                <a:lnTo>
                  <a:pt x="2487" y="1167"/>
                </a:lnTo>
                <a:lnTo>
                  <a:pt x="2473" y="1167"/>
                </a:lnTo>
                <a:lnTo>
                  <a:pt x="2473" y="1188"/>
                </a:lnTo>
                <a:lnTo>
                  <a:pt x="2463" y="1188"/>
                </a:lnTo>
                <a:lnTo>
                  <a:pt x="2463" y="1197"/>
                </a:lnTo>
                <a:lnTo>
                  <a:pt x="2449" y="1197"/>
                </a:lnTo>
                <a:lnTo>
                  <a:pt x="2449" y="1212"/>
                </a:lnTo>
                <a:lnTo>
                  <a:pt x="2418" y="1212"/>
                </a:lnTo>
                <a:lnTo>
                  <a:pt x="2418" y="1226"/>
                </a:lnTo>
                <a:lnTo>
                  <a:pt x="2397" y="1226"/>
                </a:lnTo>
                <a:lnTo>
                  <a:pt x="2397" y="1252"/>
                </a:lnTo>
                <a:lnTo>
                  <a:pt x="2348" y="1252"/>
                </a:lnTo>
                <a:lnTo>
                  <a:pt x="2348" y="1261"/>
                </a:lnTo>
                <a:lnTo>
                  <a:pt x="2317" y="1261"/>
                </a:lnTo>
                <a:lnTo>
                  <a:pt x="2317" y="1271"/>
                </a:lnTo>
                <a:lnTo>
                  <a:pt x="2263" y="1271"/>
                </a:lnTo>
                <a:lnTo>
                  <a:pt x="2263" y="1292"/>
                </a:lnTo>
                <a:lnTo>
                  <a:pt x="2248" y="1292"/>
                </a:lnTo>
                <a:lnTo>
                  <a:pt x="2248" y="1309"/>
                </a:lnTo>
                <a:lnTo>
                  <a:pt x="2203" y="1309"/>
                </a:lnTo>
                <a:lnTo>
                  <a:pt x="2203" y="1320"/>
                </a:lnTo>
                <a:lnTo>
                  <a:pt x="2185" y="1320"/>
                </a:lnTo>
                <a:lnTo>
                  <a:pt x="2185" y="1330"/>
                </a:lnTo>
                <a:lnTo>
                  <a:pt x="2126" y="1330"/>
                </a:lnTo>
                <a:lnTo>
                  <a:pt x="2126" y="1349"/>
                </a:lnTo>
                <a:lnTo>
                  <a:pt x="2104" y="1349"/>
                </a:lnTo>
                <a:lnTo>
                  <a:pt x="2104" y="1368"/>
                </a:lnTo>
                <a:lnTo>
                  <a:pt x="2076" y="1368"/>
                </a:lnTo>
                <a:lnTo>
                  <a:pt x="2076" y="1394"/>
                </a:lnTo>
                <a:lnTo>
                  <a:pt x="2062" y="1394"/>
                </a:lnTo>
                <a:lnTo>
                  <a:pt x="2062" y="1405"/>
                </a:lnTo>
                <a:lnTo>
                  <a:pt x="2031" y="1405"/>
                </a:lnTo>
                <a:lnTo>
                  <a:pt x="2031" y="1420"/>
                </a:lnTo>
                <a:lnTo>
                  <a:pt x="2012" y="1420"/>
                </a:lnTo>
                <a:lnTo>
                  <a:pt x="2012" y="1434"/>
                </a:lnTo>
                <a:lnTo>
                  <a:pt x="1989" y="1434"/>
                </a:lnTo>
                <a:lnTo>
                  <a:pt x="1989" y="1448"/>
                </a:lnTo>
                <a:lnTo>
                  <a:pt x="1948" y="1448"/>
                </a:lnTo>
                <a:lnTo>
                  <a:pt x="1948" y="1457"/>
                </a:lnTo>
                <a:lnTo>
                  <a:pt x="1932" y="1457"/>
                </a:lnTo>
                <a:lnTo>
                  <a:pt x="1932" y="1476"/>
                </a:lnTo>
                <a:lnTo>
                  <a:pt x="1918" y="1476"/>
                </a:lnTo>
                <a:lnTo>
                  <a:pt x="1918" y="1490"/>
                </a:lnTo>
                <a:lnTo>
                  <a:pt x="1892" y="1490"/>
                </a:lnTo>
                <a:lnTo>
                  <a:pt x="1892" y="1500"/>
                </a:lnTo>
                <a:lnTo>
                  <a:pt x="1873" y="1500"/>
                </a:lnTo>
                <a:lnTo>
                  <a:pt x="1873" y="1509"/>
                </a:lnTo>
                <a:lnTo>
                  <a:pt x="1802" y="1509"/>
                </a:lnTo>
                <a:lnTo>
                  <a:pt x="1802" y="1531"/>
                </a:lnTo>
                <a:lnTo>
                  <a:pt x="1795" y="1531"/>
                </a:lnTo>
                <a:lnTo>
                  <a:pt x="1795" y="1549"/>
                </a:lnTo>
                <a:lnTo>
                  <a:pt x="1745" y="1549"/>
                </a:lnTo>
                <a:lnTo>
                  <a:pt x="1745" y="1564"/>
                </a:lnTo>
                <a:lnTo>
                  <a:pt x="1691" y="1564"/>
                </a:lnTo>
                <a:lnTo>
                  <a:pt x="1691" y="1583"/>
                </a:lnTo>
                <a:lnTo>
                  <a:pt x="1679" y="1583"/>
                </a:lnTo>
                <a:lnTo>
                  <a:pt x="1679" y="1594"/>
                </a:lnTo>
                <a:lnTo>
                  <a:pt x="1632" y="1594"/>
                </a:lnTo>
                <a:lnTo>
                  <a:pt x="1632" y="1601"/>
                </a:lnTo>
                <a:lnTo>
                  <a:pt x="1537" y="1601"/>
                </a:lnTo>
                <a:lnTo>
                  <a:pt x="1537" y="1620"/>
                </a:lnTo>
                <a:lnTo>
                  <a:pt x="1504" y="1620"/>
                </a:lnTo>
                <a:lnTo>
                  <a:pt x="1504" y="1632"/>
                </a:lnTo>
                <a:lnTo>
                  <a:pt x="1481" y="1632"/>
                </a:lnTo>
                <a:lnTo>
                  <a:pt x="1481" y="1649"/>
                </a:lnTo>
                <a:lnTo>
                  <a:pt x="1471" y="1649"/>
                </a:lnTo>
                <a:lnTo>
                  <a:pt x="1471" y="1661"/>
                </a:lnTo>
                <a:lnTo>
                  <a:pt x="1457" y="1661"/>
                </a:lnTo>
                <a:lnTo>
                  <a:pt x="1457" y="1668"/>
                </a:lnTo>
                <a:lnTo>
                  <a:pt x="1424" y="1668"/>
                </a:lnTo>
                <a:lnTo>
                  <a:pt x="1424" y="1684"/>
                </a:lnTo>
                <a:lnTo>
                  <a:pt x="1337" y="1684"/>
                </a:lnTo>
                <a:lnTo>
                  <a:pt x="1337" y="1696"/>
                </a:lnTo>
                <a:lnTo>
                  <a:pt x="1285" y="1696"/>
                </a:lnTo>
                <a:lnTo>
                  <a:pt x="1285" y="1712"/>
                </a:lnTo>
                <a:lnTo>
                  <a:pt x="1235" y="1712"/>
                </a:lnTo>
                <a:lnTo>
                  <a:pt x="1235" y="1731"/>
                </a:lnTo>
                <a:lnTo>
                  <a:pt x="1226" y="1731"/>
                </a:lnTo>
                <a:lnTo>
                  <a:pt x="1226" y="1741"/>
                </a:lnTo>
                <a:lnTo>
                  <a:pt x="1169" y="1741"/>
                </a:lnTo>
                <a:lnTo>
                  <a:pt x="1169" y="1748"/>
                </a:lnTo>
                <a:lnTo>
                  <a:pt x="1155" y="1748"/>
                </a:lnTo>
                <a:lnTo>
                  <a:pt x="1155" y="1760"/>
                </a:lnTo>
                <a:lnTo>
                  <a:pt x="1112" y="1760"/>
                </a:lnTo>
                <a:lnTo>
                  <a:pt x="1112" y="1774"/>
                </a:lnTo>
                <a:lnTo>
                  <a:pt x="1096" y="1774"/>
                </a:lnTo>
                <a:lnTo>
                  <a:pt x="1096" y="1783"/>
                </a:lnTo>
                <a:lnTo>
                  <a:pt x="1074" y="1783"/>
                </a:lnTo>
                <a:lnTo>
                  <a:pt x="1074" y="1793"/>
                </a:lnTo>
                <a:lnTo>
                  <a:pt x="1060" y="1793"/>
                </a:lnTo>
                <a:lnTo>
                  <a:pt x="1060" y="1800"/>
                </a:lnTo>
                <a:lnTo>
                  <a:pt x="1020" y="1800"/>
                </a:lnTo>
                <a:lnTo>
                  <a:pt x="1020" y="1821"/>
                </a:lnTo>
                <a:lnTo>
                  <a:pt x="985" y="1821"/>
                </a:lnTo>
                <a:lnTo>
                  <a:pt x="985" y="1835"/>
                </a:lnTo>
                <a:lnTo>
                  <a:pt x="970" y="1835"/>
                </a:lnTo>
                <a:lnTo>
                  <a:pt x="970" y="1859"/>
                </a:lnTo>
                <a:lnTo>
                  <a:pt x="949" y="1859"/>
                </a:lnTo>
                <a:lnTo>
                  <a:pt x="949" y="1868"/>
                </a:lnTo>
                <a:lnTo>
                  <a:pt x="911" y="1868"/>
                </a:lnTo>
                <a:lnTo>
                  <a:pt x="911" y="1875"/>
                </a:lnTo>
                <a:lnTo>
                  <a:pt x="897" y="1875"/>
                </a:lnTo>
                <a:lnTo>
                  <a:pt x="897" y="1892"/>
                </a:lnTo>
                <a:lnTo>
                  <a:pt x="878" y="1892"/>
                </a:lnTo>
                <a:lnTo>
                  <a:pt x="878" y="1901"/>
                </a:lnTo>
                <a:lnTo>
                  <a:pt x="829" y="1901"/>
                </a:lnTo>
                <a:lnTo>
                  <a:pt x="829" y="1911"/>
                </a:lnTo>
                <a:lnTo>
                  <a:pt x="786" y="1911"/>
                </a:lnTo>
                <a:lnTo>
                  <a:pt x="786" y="1927"/>
                </a:lnTo>
                <a:lnTo>
                  <a:pt x="770" y="1927"/>
                </a:lnTo>
                <a:lnTo>
                  <a:pt x="770" y="1932"/>
                </a:lnTo>
                <a:lnTo>
                  <a:pt x="753" y="1932"/>
                </a:lnTo>
                <a:lnTo>
                  <a:pt x="753" y="1946"/>
                </a:lnTo>
                <a:lnTo>
                  <a:pt x="739" y="1946"/>
                </a:lnTo>
                <a:lnTo>
                  <a:pt x="739" y="1970"/>
                </a:lnTo>
                <a:lnTo>
                  <a:pt x="718" y="1970"/>
                </a:lnTo>
                <a:lnTo>
                  <a:pt x="718" y="1984"/>
                </a:lnTo>
                <a:lnTo>
                  <a:pt x="692" y="1984"/>
                </a:lnTo>
                <a:lnTo>
                  <a:pt x="692" y="1989"/>
                </a:lnTo>
                <a:lnTo>
                  <a:pt x="670" y="1989"/>
                </a:lnTo>
                <a:lnTo>
                  <a:pt x="670" y="1998"/>
                </a:lnTo>
                <a:lnTo>
                  <a:pt x="616" y="1998"/>
                </a:lnTo>
                <a:lnTo>
                  <a:pt x="616" y="2008"/>
                </a:lnTo>
                <a:lnTo>
                  <a:pt x="571" y="2008"/>
                </a:lnTo>
                <a:lnTo>
                  <a:pt x="571" y="2020"/>
                </a:lnTo>
                <a:lnTo>
                  <a:pt x="555" y="2020"/>
                </a:lnTo>
                <a:lnTo>
                  <a:pt x="555" y="2029"/>
                </a:lnTo>
                <a:lnTo>
                  <a:pt x="489" y="2029"/>
                </a:lnTo>
                <a:lnTo>
                  <a:pt x="489" y="2050"/>
                </a:lnTo>
                <a:lnTo>
                  <a:pt x="479" y="2050"/>
                </a:lnTo>
                <a:lnTo>
                  <a:pt x="479" y="2069"/>
                </a:lnTo>
                <a:lnTo>
                  <a:pt x="453" y="2069"/>
                </a:lnTo>
                <a:lnTo>
                  <a:pt x="453" y="2079"/>
                </a:lnTo>
                <a:lnTo>
                  <a:pt x="427" y="2079"/>
                </a:lnTo>
                <a:lnTo>
                  <a:pt x="427" y="2093"/>
                </a:lnTo>
                <a:lnTo>
                  <a:pt x="415" y="2093"/>
                </a:lnTo>
                <a:lnTo>
                  <a:pt x="415" y="2105"/>
                </a:lnTo>
                <a:lnTo>
                  <a:pt x="387" y="2105"/>
                </a:lnTo>
                <a:lnTo>
                  <a:pt x="387" y="2121"/>
                </a:lnTo>
                <a:lnTo>
                  <a:pt x="359" y="2121"/>
                </a:lnTo>
                <a:lnTo>
                  <a:pt x="359" y="2128"/>
                </a:lnTo>
                <a:lnTo>
                  <a:pt x="337" y="2128"/>
                </a:lnTo>
                <a:lnTo>
                  <a:pt x="337" y="2150"/>
                </a:lnTo>
                <a:lnTo>
                  <a:pt x="328" y="2150"/>
                </a:lnTo>
                <a:lnTo>
                  <a:pt x="328" y="2171"/>
                </a:lnTo>
                <a:lnTo>
                  <a:pt x="290" y="2171"/>
                </a:lnTo>
                <a:lnTo>
                  <a:pt x="290" y="2192"/>
                </a:lnTo>
                <a:lnTo>
                  <a:pt x="281" y="2192"/>
                </a:lnTo>
                <a:lnTo>
                  <a:pt x="281" y="2211"/>
                </a:lnTo>
                <a:lnTo>
                  <a:pt x="264" y="2211"/>
                </a:lnTo>
                <a:lnTo>
                  <a:pt x="264" y="2225"/>
                </a:lnTo>
                <a:lnTo>
                  <a:pt x="252" y="2225"/>
                </a:lnTo>
                <a:lnTo>
                  <a:pt x="252" y="2246"/>
                </a:lnTo>
                <a:lnTo>
                  <a:pt x="233" y="2246"/>
                </a:lnTo>
                <a:lnTo>
                  <a:pt x="233" y="2268"/>
                </a:lnTo>
                <a:lnTo>
                  <a:pt x="198" y="2268"/>
                </a:lnTo>
                <a:lnTo>
                  <a:pt x="198" y="2298"/>
                </a:lnTo>
                <a:lnTo>
                  <a:pt x="179" y="2298"/>
                </a:lnTo>
                <a:lnTo>
                  <a:pt x="179" y="2313"/>
                </a:lnTo>
                <a:lnTo>
                  <a:pt x="163" y="2313"/>
                </a:lnTo>
                <a:lnTo>
                  <a:pt x="163" y="2329"/>
                </a:lnTo>
                <a:lnTo>
                  <a:pt x="146" y="2329"/>
                </a:lnTo>
                <a:lnTo>
                  <a:pt x="146" y="2343"/>
                </a:lnTo>
                <a:lnTo>
                  <a:pt x="132" y="2343"/>
                </a:lnTo>
                <a:lnTo>
                  <a:pt x="132" y="2355"/>
                </a:lnTo>
                <a:lnTo>
                  <a:pt x="120" y="2355"/>
                </a:lnTo>
                <a:lnTo>
                  <a:pt x="120" y="2360"/>
                </a:lnTo>
                <a:lnTo>
                  <a:pt x="0" y="2360"/>
                </a:lnTo>
              </a:path>
            </a:pathLst>
          </a:custGeom>
          <a:noFill/>
          <a:ln w="38100" cap="flat" cmpd="sng">
            <a:solidFill>
              <a:srgbClr val="00CC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9617" name="Freeform 33"/>
          <p:cNvSpPr>
            <a:spLocks/>
          </p:cNvSpPr>
          <p:nvPr/>
        </p:nvSpPr>
        <p:spPr bwMode="auto">
          <a:xfrm>
            <a:off x="1690688" y="3260725"/>
            <a:ext cx="6473825" cy="1836738"/>
          </a:xfrm>
          <a:custGeom>
            <a:avLst/>
            <a:gdLst/>
            <a:ahLst/>
            <a:cxnLst>
              <a:cxn ang="0">
                <a:pos x="4703" y="71"/>
              </a:cxn>
              <a:cxn ang="0">
                <a:pos x="4596" y="132"/>
              </a:cxn>
              <a:cxn ang="0">
                <a:pos x="4313" y="248"/>
              </a:cxn>
              <a:cxn ang="0">
                <a:pos x="4062" y="298"/>
              </a:cxn>
              <a:cxn ang="0">
                <a:pos x="3838" y="376"/>
              </a:cxn>
              <a:cxn ang="0">
                <a:pos x="3633" y="402"/>
              </a:cxn>
              <a:cxn ang="0">
                <a:pos x="3422" y="442"/>
              </a:cxn>
              <a:cxn ang="0">
                <a:pos x="3236" y="468"/>
              </a:cxn>
              <a:cxn ang="0">
                <a:pos x="3219" y="506"/>
              </a:cxn>
              <a:cxn ang="0">
                <a:pos x="2964" y="525"/>
              </a:cxn>
              <a:cxn ang="0">
                <a:pos x="2922" y="569"/>
              </a:cxn>
              <a:cxn ang="0">
                <a:pos x="2671" y="584"/>
              </a:cxn>
              <a:cxn ang="0">
                <a:pos x="2629" y="610"/>
              </a:cxn>
              <a:cxn ang="0">
                <a:pos x="2565" y="629"/>
              </a:cxn>
              <a:cxn ang="0">
                <a:pos x="2480" y="655"/>
              </a:cxn>
              <a:cxn ang="0">
                <a:pos x="2452" y="676"/>
              </a:cxn>
              <a:cxn ang="0">
                <a:pos x="2416" y="711"/>
              </a:cxn>
              <a:cxn ang="0">
                <a:pos x="2322" y="728"/>
              </a:cxn>
              <a:cxn ang="0">
                <a:pos x="2293" y="751"/>
              </a:cxn>
              <a:cxn ang="0">
                <a:pos x="2218" y="770"/>
              </a:cxn>
              <a:cxn ang="0">
                <a:pos x="2083" y="796"/>
              </a:cxn>
              <a:cxn ang="0">
                <a:pos x="1984" y="815"/>
              </a:cxn>
              <a:cxn ang="0">
                <a:pos x="1953" y="851"/>
              </a:cxn>
              <a:cxn ang="0">
                <a:pos x="1800" y="869"/>
              </a:cxn>
              <a:cxn ang="0">
                <a:pos x="1788" y="900"/>
              </a:cxn>
              <a:cxn ang="0">
                <a:pos x="1712" y="919"/>
              </a:cxn>
              <a:cxn ang="0">
                <a:pos x="1696" y="943"/>
              </a:cxn>
              <a:cxn ang="0">
                <a:pos x="1570" y="952"/>
              </a:cxn>
              <a:cxn ang="0">
                <a:pos x="1559" y="983"/>
              </a:cxn>
              <a:cxn ang="0">
                <a:pos x="1443" y="999"/>
              </a:cxn>
              <a:cxn ang="0">
                <a:pos x="1367" y="1023"/>
              </a:cxn>
              <a:cxn ang="0">
                <a:pos x="1301" y="1030"/>
              </a:cxn>
              <a:cxn ang="0">
                <a:pos x="1263" y="1044"/>
              </a:cxn>
              <a:cxn ang="0">
                <a:pos x="1197" y="1056"/>
              </a:cxn>
              <a:cxn ang="0">
                <a:pos x="1152" y="1073"/>
              </a:cxn>
              <a:cxn ang="0">
                <a:pos x="1115" y="1089"/>
              </a:cxn>
              <a:cxn ang="0">
                <a:pos x="1051" y="1129"/>
              </a:cxn>
              <a:cxn ang="0">
                <a:pos x="959" y="1148"/>
              </a:cxn>
              <a:cxn ang="0">
                <a:pos x="883" y="1167"/>
              </a:cxn>
              <a:cxn ang="0">
                <a:pos x="711" y="1184"/>
              </a:cxn>
              <a:cxn ang="0">
                <a:pos x="682" y="1205"/>
              </a:cxn>
              <a:cxn ang="0">
                <a:pos x="614" y="1214"/>
              </a:cxn>
              <a:cxn ang="0">
                <a:pos x="569" y="1257"/>
              </a:cxn>
              <a:cxn ang="0">
                <a:pos x="479" y="1264"/>
              </a:cxn>
              <a:cxn ang="0">
                <a:pos x="434" y="1281"/>
              </a:cxn>
              <a:cxn ang="0">
                <a:pos x="380" y="1295"/>
              </a:cxn>
              <a:cxn ang="0">
                <a:pos x="311" y="1316"/>
              </a:cxn>
              <a:cxn ang="0">
                <a:pos x="241" y="1325"/>
              </a:cxn>
              <a:cxn ang="0">
                <a:pos x="158" y="1349"/>
              </a:cxn>
              <a:cxn ang="0">
                <a:pos x="0" y="1361"/>
              </a:cxn>
            </a:cxnLst>
            <a:rect l="0" t="0" r="r" b="b"/>
            <a:pathLst>
              <a:path w="4833" h="1361">
                <a:moveTo>
                  <a:pt x="4833" y="0"/>
                </a:moveTo>
                <a:lnTo>
                  <a:pt x="4703" y="0"/>
                </a:lnTo>
                <a:lnTo>
                  <a:pt x="4703" y="71"/>
                </a:lnTo>
                <a:lnTo>
                  <a:pt x="4651" y="71"/>
                </a:lnTo>
                <a:lnTo>
                  <a:pt x="4651" y="132"/>
                </a:lnTo>
                <a:lnTo>
                  <a:pt x="4596" y="132"/>
                </a:lnTo>
                <a:lnTo>
                  <a:pt x="4596" y="191"/>
                </a:lnTo>
                <a:lnTo>
                  <a:pt x="4313" y="191"/>
                </a:lnTo>
                <a:lnTo>
                  <a:pt x="4313" y="248"/>
                </a:lnTo>
                <a:lnTo>
                  <a:pt x="4098" y="248"/>
                </a:lnTo>
                <a:lnTo>
                  <a:pt x="4098" y="298"/>
                </a:lnTo>
                <a:lnTo>
                  <a:pt x="4062" y="298"/>
                </a:lnTo>
                <a:lnTo>
                  <a:pt x="4062" y="345"/>
                </a:lnTo>
                <a:lnTo>
                  <a:pt x="3838" y="345"/>
                </a:lnTo>
                <a:lnTo>
                  <a:pt x="3838" y="376"/>
                </a:lnTo>
                <a:lnTo>
                  <a:pt x="3807" y="376"/>
                </a:lnTo>
                <a:lnTo>
                  <a:pt x="3807" y="402"/>
                </a:lnTo>
                <a:lnTo>
                  <a:pt x="3633" y="402"/>
                </a:lnTo>
                <a:lnTo>
                  <a:pt x="3633" y="425"/>
                </a:lnTo>
                <a:lnTo>
                  <a:pt x="3422" y="425"/>
                </a:lnTo>
                <a:lnTo>
                  <a:pt x="3422" y="442"/>
                </a:lnTo>
                <a:lnTo>
                  <a:pt x="3387" y="442"/>
                </a:lnTo>
                <a:lnTo>
                  <a:pt x="3387" y="468"/>
                </a:lnTo>
                <a:lnTo>
                  <a:pt x="3236" y="468"/>
                </a:lnTo>
                <a:lnTo>
                  <a:pt x="3236" y="489"/>
                </a:lnTo>
                <a:lnTo>
                  <a:pt x="3219" y="489"/>
                </a:lnTo>
                <a:lnTo>
                  <a:pt x="3219" y="506"/>
                </a:lnTo>
                <a:lnTo>
                  <a:pt x="3023" y="506"/>
                </a:lnTo>
                <a:lnTo>
                  <a:pt x="3023" y="525"/>
                </a:lnTo>
                <a:lnTo>
                  <a:pt x="2964" y="525"/>
                </a:lnTo>
                <a:lnTo>
                  <a:pt x="2964" y="555"/>
                </a:lnTo>
                <a:lnTo>
                  <a:pt x="2922" y="555"/>
                </a:lnTo>
                <a:lnTo>
                  <a:pt x="2922" y="569"/>
                </a:lnTo>
                <a:lnTo>
                  <a:pt x="2740" y="569"/>
                </a:lnTo>
                <a:lnTo>
                  <a:pt x="2740" y="584"/>
                </a:lnTo>
                <a:lnTo>
                  <a:pt x="2671" y="584"/>
                </a:lnTo>
                <a:lnTo>
                  <a:pt x="2671" y="598"/>
                </a:lnTo>
                <a:lnTo>
                  <a:pt x="2629" y="598"/>
                </a:lnTo>
                <a:lnTo>
                  <a:pt x="2629" y="610"/>
                </a:lnTo>
                <a:lnTo>
                  <a:pt x="2614" y="610"/>
                </a:lnTo>
                <a:lnTo>
                  <a:pt x="2614" y="629"/>
                </a:lnTo>
                <a:lnTo>
                  <a:pt x="2565" y="629"/>
                </a:lnTo>
                <a:lnTo>
                  <a:pt x="2565" y="643"/>
                </a:lnTo>
                <a:lnTo>
                  <a:pt x="2480" y="643"/>
                </a:lnTo>
                <a:lnTo>
                  <a:pt x="2480" y="655"/>
                </a:lnTo>
                <a:lnTo>
                  <a:pt x="2463" y="655"/>
                </a:lnTo>
                <a:lnTo>
                  <a:pt x="2463" y="676"/>
                </a:lnTo>
                <a:lnTo>
                  <a:pt x="2452" y="676"/>
                </a:lnTo>
                <a:lnTo>
                  <a:pt x="2452" y="697"/>
                </a:lnTo>
                <a:lnTo>
                  <a:pt x="2416" y="697"/>
                </a:lnTo>
                <a:lnTo>
                  <a:pt x="2416" y="711"/>
                </a:lnTo>
                <a:lnTo>
                  <a:pt x="2343" y="711"/>
                </a:lnTo>
                <a:lnTo>
                  <a:pt x="2343" y="728"/>
                </a:lnTo>
                <a:lnTo>
                  <a:pt x="2322" y="728"/>
                </a:lnTo>
                <a:lnTo>
                  <a:pt x="2322" y="740"/>
                </a:lnTo>
                <a:lnTo>
                  <a:pt x="2293" y="740"/>
                </a:lnTo>
                <a:lnTo>
                  <a:pt x="2293" y="751"/>
                </a:lnTo>
                <a:lnTo>
                  <a:pt x="2229" y="751"/>
                </a:lnTo>
                <a:lnTo>
                  <a:pt x="2229" y="770"/>
                </a:lnTo>
                <a:lnTo>
                  <a:pt x="2218" y="770"/>
                </a:lnTo>
                <a:lnTo>
                  <a:pt x="2218" y="782"/>
                </a:lnTo>
                <a:lnTo>
                  <a:pt x="2083" y="782"/>
                </a:lnTo>
                <a:lnTo>
                  <a:pt x="2083" y="796"/>
                </a:lnTo>
                <a:lnTo>
                  <a:pt x="2033" y="796"/>
                </a:lnTo>
                <a:lnTo>
                  <a:pt x="2033" y="815"/>
                </a:lnTo>
                <a:lnTo>
                  <a:pt x="1984" y="815"/>
                </a:lnTo>
                <a:lnTo>
                  <a:pt x="1984" y="832"/>
                </a:lnTo>
                <a:lnTo>
                  <a:pt x="1953" y="832"/>
                </a:lnTo>
                <a:lnTo>
                  <a:pt x="1953" y="851"/>
                </a:lnTo>
                <a:lnTo>
                  <a:pt x="1875" y="851"/>
                </a:lnTo>
                <a:lnTo>
                  <a:pt x="1875" y="869"/>
                </a:lnTo>
                <a:lnTo>
                  <a:pt x="1800" y="869"/>
                </a:lnTo>
                <a:lnTo>
                  <a:pt x="1800" y="891"/>
                </a:lnTo>
                <a:lnTo>
                  <a:pt x="1788" y="891"/>
                </a:lnTo>
                <a:lnTo>
                  <a:pt x="1788" y="900"/>
                </a:lnTo>
                <a:lnTo>
                  <a:pt x="1755" y="900"/>
                </a:lnTo>
                <a:lnTo>
                  <a:pt x="1755" y="919"/>
                </a:lnTo>
                <a:lnTo>
                  <a:pt x="1712" y="919"/>
                </a:lnTo>
                <a:lnTo>
                  <a:pt x="1712" y="931"/>
                </a:lnTo>
                <a:lnTo>
                  <a:pt x="1696" y="931"/>
                </a:lnTo>
                <a:lnTo>
                  <a:pt x="1696" y="943"/>
                </a:lnTo>
                <a:lnTo>
                  <a:pt x="1601" y="943"/>
                </a:lnTo>
                <a:lnTo>
                  <a:pt x="1601" y="952"/>
                </a:lnTo>
                <a:lnTo>
                  <a:pt x="1570" y="952"/>
                </a:lnTo>
                <a:lnTo>
                  <a:pt x="1570" y="964"/>
                </a:lnTo>
                <a:lnTo>
                  <a:pt x="1559" y="964"/>
                </a:lnTo>
                <a:lnTo>
                  <a:pt x="1559" y="983"/>
                </a:lnTo>
                <a:lnTo>
                  <a:pt x="1459" y="983"/>
                </a:lnTo>
                <a:lnTo>
                  <a:pt x="1459" y="999"/>
                </a:lnTo>
                <a:lnTo>
                  <a:pt x="1443" y="999"/>
                </a:lnTo>
                <a:lnTo>
                  <a:pt x="1443" y="1009"/>
                </a:lnTo>
                <a:lnTo>
                  <a:pt x="1367" y="1009"/>
                </a:lnTo>
                <a:lnTo>
                  <a:pt x="1367" y="1023"/>
                </a:lnTo>
                <a:lnTo>
                  <a:pt x="1346" y="1023"/>
                </a:lnTo>
                <a:lnTo>
                  <a:pt x="1346" y="1030"/>
                </a:lnTo>
                <a:lnTo>
                  <a:pt x="1301" y="1030"/>
                </a:lnTo>
                <a:lnTo>
                  <a:pt x="1301" y="1035"/>
                </a:lnTo>
                <a:lnTo>
                  <a:pt x="1263" y="1035"/>
                </a:lnTo>
                <a:lnTo>
                  <a:pt x="1263" y="1044"/>
                </a:lnTo>
                <a:lnTo>
                  <a:pt x="1211" y="1044"/>
                </a:lnTo>
                <a:lnTo>
                  <a:pt x="1211" y="1056"/>
                </a:lnTo>
                <a:lnTo>
                  <a:pt x="1197" y="1056"/>
                </a:lnTo>
                <a:lnTo>
                  <a:pt x="1197" y="1066"/>
                </a:lnTo>
                <a:lnTo>
                  <a:pt x="1152" y="1066"/>
                </a:lnTo>
                <a:lnTo>
                  <a:pt x="1152" y="1073"/>
                </a:lnTo>
                <a:lnTo>
                  <a:pt x="1124" y="1073"/>
                </a:lnTo>
                <a:lnTo>
                  <a:pt x="1124" y="1089"/>
                </a:lnTo>
                <a:lnTo>
                  <a:pt x="1115" y="1089"/>
                </a:lnTo>
                <a:lnTo>
                  <a:pt x="1115" y="1110"/>
                </a:lnTo>
                <a:lnTo>
                  <a:pt x="1051" y="1110"/>
                </a:lnTo>
                <a:lnTo>
                  <a:pt x="1051" y="1129"/>
                </a:lnTo>
                <a:lnTo>
                  <a:pt x="1008" y="1129"/>
                </a:lnTo>
                <a:lnTo>
                  <a:pt x="1008" y="1148"/>
                </a:lnTo>
                <a:lnTo>
                  <a:pt x="959" y="1148"/>
                </a:lnTo>
                <a:lnTo>
                  <a:pt x="959" y="1158"/>
                </a:lnTo>
                <a:lnTo>
                  <a:pt x="883" y="1158"/>
                </a:lnTo>
                <a:lnTo>
                  <a:pt x="883" y="1167"/>
                </a:lnTo>
                <a:lnTo>
                  <a:pt x="829" y="1167"/>
                </a:lnTo>
                <a:lnTo>
                  <a:pt x="829" y="1184"/>
                </a:lnTo>
                <a:lnTo>
                  <a:pt x="711" y="1184"/>
                </a:lnTo>
                <a:lnTo>
                  <a:pt x="711" y="1193"/>
                </a:lnTo>
                <a:lnTo>
                  <a:pt x="682" y="1193"/>
                </a:lnTo>
                <a:lnTo>
                  <a:pt x="682" y="1205"/>
                </a:lnTo>
                <a:lnTo>
                  <a:pt x="666" y="1205"/>
                </a:lnTo>
                <a:lnTo>
                  <a:pt x="666" y="1214"/>
                </a:lnTo>
                <a:lnTo>
                  <a:pt x="614" y="1214"/>
                </a:lnTo>
                <a:lnTo>
                  <a:pt x="614" y="1236"/>
                </a:lnTo>
                <a:lnTo>
                  <a:pt x="569" y="1236"/>
                </a:lnTo>
                <a:lnTo>
                  <a:pt x="569" y="1257"/>
                </a:lnTo>
                <a:lnTo>
                  <a:pt x="524" y="1257"/>
                </a:lnTo>
                <a:lnTo>
                  <a:pt x="524" y="1264"/>
                </a:lnTo>
                <a:lnTo>
                  <a:pt x="479" y="1264"/>
                </a:lnTo>
                <a:lnTo>
                  <a:pt x="479" y="1273"/>
                </a:lnTo>
                <a:lnTo>
                  <a:pt x="434" y="1273"/>
                </a:lnTo>
                <a:lnTo>
                  <a:pt x="434" y="1281"/>
                </a:lnTo>
                <a:lnTo>
                  <a:pt x="399" y="1281"/>
                </a:lnTo>
                <a:lnTo>
                  <a:pt x="399" y="1295"/>
                </a:lnTo>
                <a:lnTo>
                  <a:pt x="380" y="1295"/>
                </a:lnTo>
                <a:lnTo>
                  <a:pt x="380" y="1304"/>
                </a:lnTo>
                <a:lnTo>
                  <a:pt x="311" y="1304"/>
                </a:lnTo>
                <a:lnTo>
                  <a:pt x="311" y="1316"/>
                </a:lnTo>
                <a:lnTo>
                  <a:pt x="283" y="1316"/>
                </a:lnTo>
                <a:lnTo>
                  <a:pt x="283" y="1325"/>
                </a:lnTo>
                <a:lnTo>
                  <a:pt x="241" y="1325"/>
                </a:lnTo>
                <a:lnTo>
                  <a:pt x="241" y="1332"/>
                </a:lnTo>
                <a:lnTo>
                  <a:pt x="158" y="1332"/>
                </a:lnTo>
                <a:lnTo>
                  <a:pt x="158" y="1349"/>
                </a:lnTo>
                <a:lnTo>
                  <a:pt x="141" y="1349"/>
                </a:lnTo>
                <a:lnTo>
                  <a:pt x="141" y="1361"/>
                </a:lnTo>
                <a:lnTo>
                  <a:pt x="0" y="1361"/>
                </a:lnTo>
              </a:path>
            </a:pathLst>
          </a:custGeom>
          <a:noFill/>
          <a:ln w="38100" cap="flat" cmpd="sng">
            <a:solidFill>
              <a:srgbClr val="FFFF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79612" name="Freeform 28"/>
          <p:cNvSpPr>
            <a:spLocks/>
          </p:cNvSpPr>
          <p:nvPr/>
        </p:nvSpPr>
        <p:spPr bwMode="auto">
          <a:xfrm>
            <a:off x="1690688" y="3689350"/>
            <a:ext cx="6480175" cy="1408113"/>
          </a:xfrm>
          <a:custGeom>
            <a:avLst/>
            <a:gdLst/>
            <a:ahLst/>
            <a:cxnLst>
              <a:cxn ang="0">
                <a:pos x="4670" y="59"/>
              </a:cxn>
              <a:cxn ang="0">
                <a:pos x="4466" y="116"/>
              </a:cxn>
              <a:cxn ang="0">
                <a:pos x="4362" y="218"/>
              </a:cxn>
              <a:cxn ang="0">
                <a:pos x="3982" y="277"/>
              </a:cxn>
              <a:cxn ang="0">
                <a:pos x="3696" y="319"/>
              </a:cxn>
              <a:cxn ang="0">
                <a:pos x="3623" y="333"/>
              </a:cxn>
              <a:cxn ang="0">
                <a:pos x="3602" y="407"/>
              </a:cxn>
              <a:cxn ang="0">
                <a:pos x="3517" y="426"/>
              </a:cxn>
              <a:cxn ang="0">
                <a:pos x="3505" y="459"/>
              </a:cxn>
              <a:cxn ang="0">
                <a:pos x="3422" y="473"/>
              </a:cxn>
              <a:cxn ang="0">
                <a:pos x="3403" y="511"/>
              </a:cxn>
              <a:cxn ang="0">
                <a:pos x="3214" y="522"/>
              </a:cxn>
              <a:cxn ang="0">
                <a:pos x="3162" y="553"/>
              </a:cxn>
              <a:cxn ang="0">
                <a:pos x="3070" y="572"/>
              </a:cxn>
              <a:cxn ang="0">
                <a:pos x="2971" y="598"/>
              </a:cxn>
              <a:cxn ang="0">
                <a:pos x="2766" y="610"/>
              </a:cxn>
              <a:cxn ang="0">
                <a:pos x="2749" y="629"/>
              </a:cxn>
              <a:cxn ang="0">
                <a:pos x="2695" y="641"/>
              </a:cxn>
              <a:cxn ang="0">
                <a:pos x="2430" y="664"/>
              </a:cxn>
              <a:cxn ang="0">
                <a:pos x="2378" y="674"/>
              </a:cxn>
              <a:cxn ang="0">
                <a:pos x="2366" y="700"/>
              </a:cxn>
              <a:cxn ang="0">
                <a:pos x="2211" y="714"/>
              </a:cxn>
              <a:cxn ang="0">
                <a:pos x="2159" y="733"/>
              </a:cxn>
              <a:cxn ang="0">
                <a:pos x="2088" y="737"/>
              </a:cxn>
              <a:cxn ang="0">
                <a:pos x="2071" y="766"/>
              </a:cxn>
              <a:cxn ang="0">
                <a:pos x="1991" y="773"/>
              </a:cxn>
              <a:cxn ang="0">
                <a:pos x="1901" y="799"/>
              </a:cxn>
              <a:cxn ang="0">
                <a:pos x="1698" y="811"/>
              </a:cxn>
              <a:cxn ang="0">
                <a:pos x="1578" y="830"/>
              </a:cxn>
              <a:cxn ang="0">
                <a:pos x="1492" y="837"/>
              </a:cxn>
              <a:cxn ang="0">
                <a:pos x="1412" y="858"/>
              </a:cxn>
              <a:cxn ang="0">
                <a:pos x="1322" y="867"/>
              </a:cxn>
              <a:cxn ang="0">
                <a:pos x="1247" y="893"/>
              </a:cxn>
              <a:cxn ang="0">
                <a:pos x="1141" y="905"/>
              </a:cxn>
              <a:cxn ang="0">
                <a:pos x="935" y="924"/>
              </a:cxn>
              <a:cxn ang="0">
                <a:pos x="831" y="931"/>
              </a:cxn>
              <a:cxn ang="0">
                <a:pos x="815" y="950"/>
              </a:cxn>
              <a:cxn ang="0">
                <a:pos x="611" y="962"/>
              </a:cxn>
              <a:cxn ang="0">
                <a:pos x="562" y="978"/>
              </a:cxn>
              <a:cxn ang="0">
                <a:pos x="394" y="986"/>
              </a:cxn>
              <a:cxn ang="0">
                <a:pos x="311" y="1004"/>
              </a:cxn>
              <a:cxn ang="0">
                <a:pos x="243" y="1014"/>
              </a:cxn>
              <a:cxn ang="0">
                <a:pos x="215" y="1028"/>
              </a:cxn>
              <a:cxn ang="0">
                <a:pos x="0" y="1040"/>
              </a:cxn>
            </a:cxnLst>
            <a:rect l="0" t="0" r="r" b="b"/>
            <a:pathLst>
              <a:path w="4833" h="1040">
                <a:moveTo>
                  <a:pt x="4833" y="0"/>
                </a:moveTo>
                <a:lnTo>
                  <a:pt x="4670" y="0"/>
                </a:lnTo>
                <a:lnTo>
                  <a:pt x="4670" y="59"/>
                </a:lnTo>
                <a:lnTo>
                  <a:pt x="4514" y="59"/>
                </a:lnTo>
                <a:lnTo>
                  <a:pt x="4514" y="116"/>
                </a:lnTo>
                <a:lnTo>
                  <a:pt x="4466" y="116"/>
                </a:lnTo>
                <a:lnTo>
                  <a:pt x="4466" y="168"/>
                </a:lnTo>
                <a:lnTo>
                  <a:pt x="4362" y="168"/>
                </a:lnTo>
                <a:lnTo>
                  <a:pt x="4362" y="218"/>
                </a:lnTo>
                <a:lnTo>
                  <a:pt x="3996" y="218"/>
                </a:lnTo>
                <a:lnTo>
                  <a:pt x="3996" y="277"/>
                </a:lnTo>
                <a:lnTo>
                  <a:pt x="3982" y="277"/>
                </a:lnTo>
                <a:lnTo>
                  <a:pt x="3982" y="298"/>
                </a:lnTo>
                <a:lnTo>
                  <a:pt x="3696" y="298"/>
                </a:lnTo>
                <a:lnTo>
                  <a:pt x="3696" y="319"/>
                </a:lnTo>
                <a:lnTo>
                  <a:pt x="3677" y="319"/>
                </a:lnTo>
                <a:lnTo>
                  <a:pt x="3677" y="333"/>
                </a:lnTo>
                <a:lnTo>
                  <a:pt x="3623" y="333"/>
                </a:lnTo>
                <a:lnTo>
                  <a:pt x="3623" y="388"/>
                </a:lnTo>
                <a:lnTo>
                  <a:pt x="3602" y="388"/>
                </a:lnTo>
                <a:lnTo>
                  <a:pt x="3602" y="407"/>
                </a:lnTo>
                <a:lnTo>
                  <a:pt x="3569" y="407"/>
                </a:lnTo>
                <a:lnTo>
                  <a:pt x="3569" y="426"/>
                </a:lnTo>
                <a:lnTo>
                  <a:pt x="3517" y="426"/>
                </a:lnTo>
                <a:lnTo>
                  <a:pt x="3517" y="435"/>
                </a:lnTo>
                <a:lnTo>
                  <a:pt x="3505" y="435"/>
                </a:lnTo>
                <a:lnTo>
                  <a:pt x="3505" y="459"/>
                </a:lnTo>
                <a:lnTo>
                  <a:pt x="3434" y="459"/>
                </a:lnTo>
                <a:lnTo>
                  <a:pt x="3434" y="473"/>
                </a:lnTo>
                <a:lnTo>
                  <a:pt x="3422" y="473"/>
                </a:lnTo>
                <a:lnTo>
                  <a:pt x="3422" y="492"/>
                </a:lnTo>
                <a:lnTo>
                  <a:pt x="3403" y="492"/>
                </a:lnTo>
                <a:lnTo>
                  <a:pt x="3403" y="511"/>
                </a:lnTo>
                <a:lnTo>
                  <a:pt x="3290" y="511"/>
                </a:lnTo>
                <a:lnTo>
                  <a:pt x="3290" y="522"/>
                </a:lnTo>
                <a:lnTo>
                  <a:pt x="3214" y="522"/>
                </a:lnTo>
                <a:lnTo>
                  <a:pt x="3214" y="537"/>
                </a:lnTo>
                <a:lnTo>
                  <a:pt x="3162" y="537"/>
                </a:lnTo>
                <a:lnTo>
                  <a:pt x="3162" y="553"/>
                </a:lnTo>
                <a:lnTo>
                  <a:pt x="3077" y="553"/>
                </a:lnTo>
                <a:lnTo>
                  <a:pt x="3077" y="572"/>
                </a:lnTo>
                <a:lnTo>
                  <a:pt x="3070" y="572"/>
                </a:lnTo>
                <a:lnTo>
                  <a:pt x="3070" y="586"/>
                </a:lnTo>
                <a:lnTo>
                  <a:pt x="2971" y="586"/>
                </a:lnTo>
                <a:lnTo>
                  <a:pt x="2971" y="598"/>
                </a:lnTo>
                <a:lnTo>
                  <a:pt x="2926" y="598"/>
                </a:lnTo>
                <a:lnTo>
                  <a:pt x="2926" y="610"/>
                </a:lnTo>
                <a:lnTo>
                  <a:pt x="2766" y="610"/>
                </a:lnTo>
                <a:lnTo>
                  <a:pt x="2766" y="622"/>
                </a:lnTo>
                <a:lnTo>
                  <a:pt x="2749" y="622"/>
                </a:lnTo>
                <a:lnTo>
                  <a:pt x="2749" y="629"/>
                </a:lnTo>
                <a:lnTo>
                  <a:pt x="2704" y="629"/>
                </a:lnTo>
                <a:lnTo>
                  <a:pt x="2704" y="641"/>
                </a:lnTo>
                <a:lnTo>
                  <a:pt x="2695" y="641"/>
                </a:lnTo>
                <a:lnTo>
                  <a:pt x="2695" y="648"/>
                </a:lnTo>
                <a:lnTo>
                  <a:pt x="2430" y="648"/>
                </a:lnTo>
                <a:lnTo>
                  <a:pt x="2430" y="664"/>
                </a:lnTo>
                <a:lnTo>
                  <a:pt x="2416" y="664"/>
                </a:lnTo>
                <a:lnTo>
                  <a:pt x="2416" y="674"/>
                </a:lnTo>
                <a:lnTo>
                  <a:pt x="2378" y="674"/>
                </a:lnTo>
                <a:lnTo>
                  <a:pt x="2378" y="683"/>
                </a:lnTo>
                <a:lnTo>
                  <a:pt x="2366" y="683"/>
                </a:lnTo>
                <a:lnTo>
                  <a:pt x="2366" y="700"/>
                </a:lnTo>
                <a:lnTo>
                  <a:pt x="2246" y="700"/>
                </a:lnTo>
                <a:lnTo>
                  <a:pt x="2246" y="714"/>
                </a:lnTo>
                <a:lnTo>
                  <a:pt x="2211" y="714"/>
                </a:lnTo>
                <a:lnTo>
                  <a:pt x="2211" y="726"/>
                </a:lnTo>
                <a:lnTo>
                  <a:pt x="2159" y="726"/>
                </a:lnTo>
                <a:lnTo>
                  <a:pt x="2159" y="733"/>
                </a:lnTo>
                <a:lnTo>
                  <a:pt x="2133" y="733"/>
                </a:lnTo>
                <a:lnTo>
                  <a:pt x="2133" y="737"/>
                </a:lnTo>
                <a:lnTo>
                  <a:pt x="2088" y="737"/>
                </a:lnTo>
                <a:lnTo>
                  <a:pt x="2088" y="749"/>
                </a:lnTo>
                <a:lnTo>
                  <a:pt x="2071" y="749"/>
                </a:lnTo>
                <a:lnTo>
                  <a:pt x="2071" y="766"/>
                </a:lnTo>
                <a:lnTo>
                  <a:pt x="2050" y="766"/>
                </a:lnTo>
                <a:lnTo>
                  <a:pt x="2050" y="773"/>
                </a:lnTo>
                <a:lnTo>
                  <a:pt x="1991" y="773"/>
                </a:lnTo>
                <a:lnTo>
                  <a:pt x="1991" y="778"/>
                </a:lnTo>
                <a:lnTo>
                  <a:pt x="1901" y="778"/>
                </a:lnTo>
                <a:lnTo>
                  <a:pt x="1901" y="799"/>
                </a:lnTo>
                <a:lnTo>
                  <a:pt x="1741" y="799"/>
                </a:lnTo>
                <a:lnTo>
                  <a:pt x="1741" y="811"/>
                </a:lnTo>
                <a:lnTo>
                  <a:pt x="1698" y="811"/>
                </a:lnTo>
                <a:lnTo>
                  <a:pt x="1698" y="820"/>
                </a:lnTo>
                <a:lnTo>
                  <a:pt x="1578" y="820"/>
                </a:lnTo>
                <a:lnTo>
                  <a:pt x="1578" y="830"/>
                </a:lnTo>
                <a:lnTo>
                  <a:pt x="1542" y="830"/>
                </a:lnTo>
                <a:lnTo>
                  <a:pt x="1542" y="837"/>
                </a:lnTo>
                <a:lnTo>
                  <a:pt x="1492" y="837"/>
                </a:lnTo>
                <a:lnTo>
                  <a:pt x="1492" y="846"/>
                </a:lnTo>
                <a:lnTo>
                  <a:pt x="1412" y="846"/>
                </a:lnTo>
                <a:lnTo>
                  <a:pt x="1412" y="858"/>
                </a:lnTo>
                <a:lnTo>
                  <a:pt x="1398" y="858"/>
                </a:lnTo>
                <a:lnTo>
                  <a:pt x="1398" y="867"/>
                </a:lnTo>
                <a:lnTo>
                  <a:pt x="1322" y="867"/>
                </a:lnTo>
                <a:lnTo>
                  <a:pt x="1322" y="877"/>
                </a:lnTo>
                <a:lnTo>
                  <a:pt x="1247" y="877"/>
                </a:lnTo>
                <a:lnTo>
                  <a:pt x="1247" y="893"/>
                </a:lnTo>
                <a:lnTo>
                  <a:pt x="1192" y="893"/>
                </a:lnTo>
                <a:lnTo>
                  <a:pt x="1192" y="905"/>
                </a:lnTo>
                <a:lnTo>
                  <a:pt x="1141" y="905"/>
                </a:lnTo>
                <a:lnTo>
                  <a:pt x="1141" y="912"/>
                </a:lnTo>
                <a:lnTo>
                  <a:pt x="935" y="912"/>
                </a:lnTo>
                <a:lnTo>
                  <a:pt x="935" y="924"/>
                </a:lnTo>
                <a:lnTo>
                  <a:pt x="885" y="924"/>
                </a:lnTo>
                <a:lnTo>
                  <a:pt x="885" y="931"/>
                </a:lnTo>
                <a:lnTo>
                  <a:pt x="831" y="931"/>
                </a:lnTo>
                <a:lnTo>
                  <a:pt x="831" y="941"/>
                </a:lnTo>
                <a:lnTo>
                  <a:pt x="815" y="941"/>
                </a:lnTo>
                <a:lnTo>
                  <a:pt x="815" y="950"/>
                </a:lnTo>
                <a:lnTo>
                  <a:pt x="696" y="950"/>
                </a:lnTo>
                <a:lnTo>
                  <a:pt x="696" y="962"/>
                </a:lnTo>
                <a:lnTo>
                  <a:pt x="611" y="962"/>
                </a:lnTo>
                <a:lnTo>
                  <a:pt x="611" y="974"/>
                </a:lnTo>
                <a:lnTo>
                  <a:pt x="562" y="974"/>
                </a:lnTo>
                <a:lnTo>
                  <a:pt x="562" y="978"/>
                </a:lnTo>
                <a:lnTo>
                  <a:pt x="543" y="978"/>
                </a:lnTo>
                <a:lnTo>
                  <a:pt x="543" y="986"/>
                </a:lnTo>
                <a:lnTo>
                  <a:pt x="394" y="986"/>
                </a:lnTo>
                <a:lnTo>
                  <a:pt x="394" y="1000"/>
                </a:lnTo>
                <a:lnTo>
                  <a:pt x="311" y="1000"/>
                </a:lnTo>
                <a:lnTo>
                  <a:pt x="311" y="1004"/>
                </a:lnTo>
                <a:lnTo>
                  <a:pt x="288" y="1004"/>
                </a:lnTo>
                <a:lnTo>
                  <a:pt x="288" y="1014"/>
                </a:lnTo>
                <a:lnTo>
                  <a:pt x="243" y="1014"/>
                </a:lnTo>
                <a:lnTo>
                  <a:pt x="243" y="1019"/>
                </a:lnTo>
                <a:lnTo>
                  <a:pt x="215" y="1019"/>
                </a:lnTo>
                <a:lnTo>
                  <a:pt x="215" y="1028"/>
                </a:lnTo>
                <a:lnTo>
                  <a:pt x="191" y="1028"/>
                </a:lnTo>
                <a:lnTo>
                  <a:pt x="191" y="1040"/>
                </a:lnTo>
                <a:lnTo>
                  <a:pt x="0" y="1040"/>
                </a:lnTo>
              </a:path>
            </a:pathLst>
          </a:custGeom>
          <a:noFill/>
          <a:ln w="38100" cap="flat" cmpd="sng">
            <a:solidFill>
              <a:srgbClr val="FF9966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rtl="0">
              <a:defRPr/>
            </a:pPr>
            <a:endParaRPr lang="en-US" sz="1800" b="0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55305" name="Rectangle 38"/>
          <p:cNvSpPr>
            <a:spLocks noChangeArrowheads="1"/>
          </p:cNvSpPr>
          <p:nvPr/>
        </p:nvSpPr>
        <p:spPr bwMode="auto">
          <a:xfrm>
            <a:off x="6608763" y="1906588"/>
            <a:ext cx="1185862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1800">
                <a:solidFill>
                  <a:srgbClr val="00CC66"/>
                </a:solidFill>
                <a:ea typeface="ヒラギノ角ゴ Pro W3"/>
                <a:cs typeface="ヒラギノ角ゴ Pro W3"/>
              </a:rPr>
              <a:t>Pre </a:t>
            </a:r>
            <a:r>
              <a:rPr lang="en-US" altLang="he-IL" sz="1800">
                <a:solidFill>
                  <a:srgbClr val="00CC66"/>
                </a:solidFill>
                <a:ea typeface="ヒラギノ角ゴ Pro W3"/>
                <a:cs typeface="ヒラギノ角ゴ Pro W3"/>
                <a:sym typeface="Symbol" pitchFamily="18" charset="2"/>
              </a:rPr>
              <a:t>0.01</a:t>
            </a:r>
          </a:p>
        </p:txBody>
      </p:sp>
      <p:sp>
        <p:nvSpPr>
          <p:cNvPr id="55306" name="Rectangle 39"/>
          <p:cNvSpPr>
            <a:spLocks noChangeArrowheads="1"/>
          </p:cNvSpPr>
          <p:nvPr/>
        </p:nvSpPr>
        <p:spPr bwMode="auto">
          <a:xfrm>
            <a:off x="6627813" y="2884488"/>
            <a:ext cx="24447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1800">
                <a:solidFill>
                  <a:srgbClr val="FFFF66"/>
                </a:solidFill>
                <a:ea typeface="ヒラギノ角ゴ Pro W3"/>
                <a:cs typeface="ヒラギノ角ゴ Pro W3"/>
              </a:rPr>
              <a:t>Pre &lt;0.01, post &gt;</a:t>
            </a:r>
            <a:r>
              <a:rPr lang="en-US" altLang="he-IL" sz="1800">
                <a:solidFill>
                  <a:srgbClr val="FFFF66"/>
                </a:solidFill>
                <a:ea typeface="ヒラギノ角ゴ Pro W3"/>
                <a:cs typeface="ヒラギノ角ゴ Pro W3"/>
                <a:sym typeface="Symbol" pitchFamily="18" charset="2"/>
              </a:rPr>
              <a:t>0.01</a:t>
            </a:r>
          </a:p>
        </p:txBody>
      </p:sp>
      <p:sp>
        <p:nvSpPr>
          <p:cNvPr id="55307" name="Rectangle 40"/>
          <p:cNvSpPr>
            <a:spLocks noChangeArrowheads="1"/>
          </p:cNvSpPr>
          <p:nvPr/>
        </p:nvSpPr>
        <p:spPr bwMode="auto">
          <a:xfrm>
            <a:off x="3503613" y="2979738"/>
            <a:ext cx="10414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1800">
                <a:ea typeface="ヒラギノ角ゴ Pro W3"/>
                <a:cs typeface="ヒラギノ角ゴ Pro W3"/>
              </a:rPr>
              <a:t>P&lt;0.001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258763" y="227013"/>
            <a:ext cx="8626475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en-US">
                <a:solidFill>
                  <a:srgbClr val="FFFF66"/>
                </a:solidFill>
              </a:rPr>
              <a:t>תמותה לטווח ארוך בהתאם לטרופונין לפני צנתור</a:t>
            </a:r>
            <a:endParaRPr lang="en-US" altLang="en-US">
              <a:solidFill>
                <a:srgbClr val="FFFF66"/>
              </a:solidFill>
            </a:endParaRPr>
          </a:p>
        </p:txBody>
      </p:sp>
      <p:sp>
        <p:nvSpPr>
          <p:cNvPr id="55309" name="Text Box 15"/>
          <p:cNvSpPr txBox="1">
            <a:spLocks noChangeArrowheads="1"/>
          </p:cNvSpPr>
          <p:nvPr/>
        </p:nvSpPr>
        <p:spPr bwMode="auto">
          <a:xfrm>
            <a:off x="8194675" y="6526213"/>
            <a:ext cx="873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800">
                <a:solidFill>
                  <a:srgbClr val="6699FF"/>
                </a:solidFill>
              </a:rPr>
              <a:t>CP1331879-14</a:t>
            </a:r>
          </a:p>
        </p:txBody>
      </p:sp>
      <p:sp>
        <p:nvSpPr>
          <p:cNvPr id="55310" name="Text Box 16"/>
          <p:cNvSpPr txBox="1">
            <a:spLocks noChangeArrowheads="1"/>
          </p:cNvSpPr>
          <p:nvPr/>
        </p:nvSpPr>
        <p:spPr bwMode="auto">
          <a:xfrm>
            <a:off x="117475" y="6024563"/>
            <a:ext cx="55943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1800">
                <a:solidFill>
                  <a:schemeClr val="folHlink"/>
                </a:solidFill>
              </a:rPr>
              <a:t>Prasad et al:  Circ Cardiovasc Intervent 1:10, 2008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17475" y="6330950"/>
            <a:ext cx="55943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he-IL" sz="1800">
                <a:solidFill>
                  <a:schemeClr val="folHlink"/>
                </a:solidFill>
              </a:rPr>
              <a:t>Prasad et al:  Circ Cardiovasc Intervent 1:10, 2008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911225" y="228600"/>
            <a:ext cx="7323138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en-US" sz="3400">
                <a:solidFill>
                  <a:srgbClr val="FFFF66"/>
                </a:solidFill>
              </a:rPr>
              <a:t>מסקנות</a:t>
            </a:r>
            <a:endParaRPr lang="en-US" altLang="en-US" sz="3400">
              <a:solidFill>
                <a:srgbClr val="FFFF66"/>
              </a:solidFill>
            </a:endParaRPr>
          </a:p>
          <a:p>
            <a:pPr algn="ctr" rtl="0" eaLnBrk="1" hangingPunct="1"/>
            <a:r>
              <a:rPr lang="en-US" altLang="en-US" sz="3000">
                <a:solidFill>
                  <a:srgbClr val="FF9966"/>
                </a:solidFill>
              </a:rPr>
              <a:t>Mayo Clinic </a:t>
            </a:r>
            <a:r>
              <a:rPr lang="he-IL" altLang="en-US" sz="3000">
                <a:solidFill>
                  <a:srgbClr val="FF9966"/>
                </a:solidFill>
              </a:rPr>
              <a:t>מחקר</a:t>
            </a:r>
            <a:endParaRPr lang="en-US" altLang="en-US" sz="3000">
              <a:solidFill>
                <a:srgbClr val="FFFF66"/>
              </a:solidFill>
            </a:endParaRPr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571500" y="3057525"/>
            <a:ext cx="8002588" cy="757238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marL="288925" indent="-288925" eaLnBrk="0" hangingPunct="0">
              <a:lnSpc>
                <a:spcPct val="90000"/>
              </a:lnSpc>
              <a:spcBef>
                <a:spcPct val="50000"/>
              </a:spcBef>
              <a:buClr>
                <a:srgbClr val="FFFF66"/>
              </a:buClr>
              <a:buSzPct val="120000"/>
              <a:buFontTx/>
              <a:buChar char="•"/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עלית </a:t>
            </a:r>
            <a:r>
              <a:rPr lang="he-IL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טרופונין</a:t>
            </a: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אחרי צנתור קורה לעיתים לא נדירות ומנבאת בעיקר סיכון לתמותה לטווח קצר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8194675" y="6526213"/>
            <a:ext cx="873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800">
                <a:solidFill>
                  <a:srgbClr val="6699FF"/>
                </a:solidFill>
              </a:rPr>
              <a:t>CP1331879-16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911225" y="228600"/>
            <a:ext cx="7323138" cy="1138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en-US" sz="3400">
                <a:solidFill>
                  <a:srgbClr val="FFFF66"/>
                </a:solidFill>
              </a:rPr>
              <a:t>פתו-פיזיולוגיה של אוטם סביב צנתור</a:t>
            </a:r>
            <a:endParaRPr lang="en-US" altLang="en-US" sz="3400">
              <a:solidFill>
                <a:srgbClr val="FFFF66"/>
              </a:solidFill>
            </a:endParaRPr>
          </a:p>
          <a:p>
            <a:pPr algn="ctr" rtl="0" eaLnBrk="1" hangingPunct="1"/>
            <a:endParaRPr lang="en-US" altLang="en-US" sz="3400">
              <a:solidFill>
                <a:srgbClr val="FFFF66"/>
              </a:solidFill>
            </a:endParaRP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911225" y="2330450"/>
            <a:ext cx="7323138" cy="1138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he-IL" altLang="en-US" sz="3400">
                <a:solidFill>
                  <a:srgbClr val="FFFF66"/>
                </a:solidFill>
              </a:rPr>
              <a:t>אלפא דפנסין: מקשר אפשרי בין דלקת להתהוות אוטם אחרי צנתור</a:t>
            </a:r>
            <a:endParaRPr lang="en-US" altLang="en-US" sz="3000">
              <a:solidFill>
                <a:srgbClr val="FFFF66"/>
              </a:solidFill>
            </a:endParaRPr>
          </a:p>
        </p:txBody>
      </p:sp>
      <p:pic>
        <p:nvPicPr>
          <p:cNvPr id="57348" name="Picture 2" descr="http://www.zimmerbiomet.com/content/dam/zimmer-biomet/medical-professionals/Diagnostics/banner_Diagnostics_Synovasure_01.jpg/_jcr_content/renditions/original.img.png/1491603070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363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FF00"/>
                </a:solidFill>
                <a:latin typeface="Arial" pitchFamily="34" charset="0"/>
              </a:rPr>
              <a:t>Neutrophil hyper-reactivity after exercise-induced angina pectoris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762000" y="6096000"/>
            <a:ext cx="274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Coron Artery Dis </a:t>
            </a:r>
            <a:r>
              <a:rPr lang="en-US" altLang="he-IL" sz="1200" i="1">
                <a:solidFill>
                  <a:srgbClr val="FF9900"/>
                </a:solidFill>
                <a:latin typeface="Arial" pitchFamily="34" charset="0"/>
              </a:rPr>
              <a:t>1995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;525-532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98538" y="2895600"/>
            <a:ext cx="6773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 b="0">
                <a:solidFill>
                  <a:srgbClr val="FFFFFF"/>
                </a:solidFill>
                <a:latin typeface="Tahoma" pitchFamily="34" charset="0"/>
              </a:rPr>
              <a:t>תיאור של שפעול נויטרופילים במונחים של כימוטקסיס וייצור סופר-אוקסיד בחולים עם תעוקת חזה לאחר מאמץ.</a:t>
            </a:r>
            <a:endParaRPr lang="en-US" altLang="he-IL" sz="2400" b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8373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229225"/>
            <a:ext cx="13033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7700" y="617538"/>
            <a:ext cx="7769225" cy="8985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</a:rPr>
              <a:t>Periprocedural Myocardial Infarctions</a:t>
            </a:r>
            <a:endParaRPr lang="en-US" sz="3200" dirty="0" smtClean="0"/>
          </a:p>
        </p:txBody>
      </p:sp>
      <p:sp>
        <p:nvSpPr>
          <p:cNvPr id="4096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739900"/>
            <a:ext cx="7769225" cy="4660900"/>
          </a:xfrm>
        </p:spPr>
        <p:txBody>
          <a:bodyPr/>
          <a:lstStyle/>
          <a:p>
            <a:pPr algn="r" rtl="1"/>
            <a:r>
              <a:rPr lang="he-IL" altLang="he-IL" sz="2400" smtClean="0">
                <a:effectLst/>
              </a:rPr>
              <a:t>צנתור כלילי התערבותי כרוך בשיעור נמוך, אך משמעותי, של היארעות סיבוכים חמורים כמו: מוות, שבץ, דמם מסכן חיים או אוטם גדול. </a:t>
            </a:r>
            <a:endParaRPr lang="en-US" altLang="he-IL" sz="2400" smtClean="0">
              <a:effectLst/>
            </a:endParaRPr>
          </a:p>
          <a:p>
            <a:pPr algn="r" rtl="1"/>
            <a:endParaRPr lang="en-US" altLang="he-IL" sz="2400" smtClean="0">
              <a:effectLst/>
            </a:endParaRPr>
          </a:p>
          <a:p>
            <a:pPr algn="r" rtl="1"/>
            <a:endParaRPr lang="en-US" altLang="he-IL" sz="2400" smtClean="0">
              <a:effectLst/>
            </a:endParaRPr>
          </a:p>
          <a:p>
            <a:pPr algn="r" rtl="1"/>
            <a:r>
              <a:rPr lang="he-IL" altLang="he-IL" sz="2400" smtClean="0">
                <a:effectLst/>
              </a:rPr>
              <a:t>אוטם סביב הצנתור (</a:t>
            </a:r>
            <a:r>
              <a:rPr lang="en-US" altLang="he-IL" sz="2400" smtClean="0">
                <a:effectLst/>
              </a:rPr>
              <a:t>PPMI</a:t>
            </a:r>
            <a:r>
              <a:rPr lang="he-IL" altLang="he-IL" sz="2400" smtClean="0">
                <a:effectLst/>
              </a:rPr>
              <a:t>), שיכול לנוע מעליה קלה של אנזימי הלב עד לאוטם גדול, הינו הסיבוך הכי נפוץ.</a:t>
            </a:r>
            <a:endParaRPr lang="en-US" altLang="he-IL" sz="2400" smtClean="0">
              <a:effectLst/>
            </a:endParaRPr>
          </a:p>
          <a:p>
            <a:pPr algn="r" rtl="1"/>
            <a:endParaRPr lang="en-US" altLang="he-IL" sz="240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ChangeArrowheads="1"/>
          </p:cNvSpPr>
          <p:nvPr/>
        </p:nvSpPr>
        <p:spPr bwMode="auto">
          <a:xfrm>
            <a:off x="304800" y="914400"/>
            <a:ext cx="6931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Arial" pitchFamily="34" charset="0"/>
              </a:rPr>
              <a:t>Identification of an inhibitor of tissue-type plasminogen activator-mediated fibrinolysis in human neutrophils.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Arial" pitchFamily="34" charset="0"/>
              </a:rPr>
              <a:t>A role for defensin</a:t>
            </a:r>
            <a:r>
              <a:rPr lang="he-IL" altLang="he-IL" sz="2000">
                <a:solidFill>
                  <a:srgbClr val="FFFFFF"/>
                </a:solidFill>
                <a:latin typeface="Arial" pitchFamily="34" charset="0"/>
              </a:rPr>
              <a:t>.</a:t>
            </a:r>
            <a:endParaRPr lang="en-US" altLang="he-IL" sz="2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2286000" y="2209800"/>
            <a:ext cx="563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- בתגובה החיסונית לפולש זר נוצר פיברין ששוקע- בכדי למנוע את ההתפשטות של המחולל הזר?!</a:t>
            </a:r>
            <a:endParaRPr lang="en-US" altLang="he-IL" sz="1800" b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9396" name="Text Box 1028"/>
          <p:cNvSpPr txBox="1">
            <a:spLocks noChangeArrowheads="1"/>
          </p:cNvSpPr>
          <p:nvPr/>
        </p:nvSpPr>
        <p:spPr bwMode="auto">
          <a:xfrm>
            <a:off x="1908175" y="3429000"/>
            <a:ext cx="60166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- למה אין פירוק של הפיברין בתגובה האימונית?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rgbClr val="FFFFFF"/>
                </a:solidFill>
                <a:latin typeface="Tahoma" pitchFamily="34" charset="0"/>
              </a:rPr>
              <a:t>------</a:t>
            </a: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 הימצאות מעכב אנדוגיני ממערכת החיסון של הפברונוליזה.</a:t>
            </a:r>
            <a:endParaRPr lang="en-US" altLang="he-IL" sz="1800" b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9397" name="Text Box 1029"/>
          <p:cNvSpPr txBox="1">
            <a:spLocks noChangeArrowheads="1"/>
          </p:cNvSpPr>
          <p:nvPr/>
        </p:nvSpPr>
        <p:spPr bwMode="auto">
          <a:xfrm>
            <a:off x="2286000" y="4648200"/>
            <a:ext cx="56388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u="sng">
                <a:solidFill>
                  <a:srgbClr val="FFCC00"/>
                </a:solidFill>
                <a:latin typeface="Tahoma" pitchFamily="34" charset="0"/>
              </a:rPr>
              <a:t>- 2 יתרונות בעיכוב פיברינוליזה בזמן תהליך דלקתי: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1. מיגור טוב יותר של התהליך הפתלוגי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2. מניעת מעגל רשע של התהליך הדלקתי ע"י מניעת שחרור תוצרי פירוק טרומבין ופיברינוגן שלהם יש תכונות כימוטקטיות ומיטוגניות.</a:t>
            </a:r>
            <a:endParaRPr lang="en-US" altLang="he-IL" sz="1800" b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9398" name="Rectangle 1030"/>
          <p:cNvSpPr>
            <a:spLocks noChangeArrowheads="1"/>
          </p:cNvSpPr>
          <p:nvPr/>
        </p:nvSpPr>
        <p:spPr bwMode="auto">
          <a:xfrm>
            <a:off x="152400" y="6400800"/>
            <a:ext cx="3141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J Biol Chem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he-IL" altLang="he-IL" sz="1200" i="1">
                <a:solidFill>
                  <a:srgbClr val="FF9900"/>
                </a:solidFill>
                <a:latin typeface="Arial" pitchFamily="34" charset="0"/>
              </a:rPr>
              <a:t>1995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Apr 21;270(16):9472-7</a:t>
            </a:r>
            <a:r>
              <a:rPr lang="he-IL" altLang="he-IL" sz="120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59399" name="Picture 1031" descr="Journal of Biological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032" descr="Cover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5429250"/>
            <a:ext cx="1114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Rectangle 1033"/>
          <p:cNvSpPr>
            <a:spLocks noChangeArrowheads="1"/>
          </p:cNvSpPr>
          <p:nvPr/>
        </p:nvSpPr>
        <p:spPr bwMode="auto">
          <a:xfrm>
            <a:off x="3563938" y="6308725"/>
            <a:ext cx="1138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Higazi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  <p:pic>
        <p:nvPicPr>
          <p:cNvPr id="59402" name="Ink 1035"/>
          <p:cNvPicPr>
            <a:picLocks noRot="1" noChangeAspect="1" noEditPoints="1"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851275"/>
            <a:ext cx="5829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28600" y="762000"/>
            <a:ext cx="7080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Arial" pitchFamily="34" charset="0"/>
              </a:rPr>
              <a:t>Identification of an inhibitor of tissue-type plasminogen activator-mediated fibrinolysis in human neutrophils.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Arial" pitchFamily="34" charset="0"/>
              </a:rPr>
              <a:t>A role for defensin</a:t>
            </a:r>
            <a:r>
              <a:rPr lang="he-IL" altLang="he-IL" sz="2000">
                <a:solidFill>
                  <a:srgbClr val="FFFFFF"/>
                </a:solidFill>
                <a:latin typeface="Arial" pitchFamily="34" charset="0"/>
              </a:rPr>
              <a:t>.</a:t>
            </a:r>
            <a:endParaRPr lang="en-US" altLang="he-IL" sz="2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908175" y="1828800"/>
            <a:ext cx="6092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- הסננה של נויטרופילים מעכבת את ההתאוששות של אס"ק כליות איסכמית חריפה במודל חיה ומכאן---הפוקוס על נויטרופילים.</a:t>
            </a:r>
            <a:endParaRPr lang="en-US" altLang="he-IL" sz="1800" b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187450" y="2819400"/>
            <a:ext cx="6737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- הומוגינט של נויטרופילים: גילוי חלבון בעל משקל מולוקולרי נמוך שמעכב פברונוליזה בצלחת.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- ברצף של החלבונים המעכבים יש חזרה שדומה לפלזמינוגן.</a:t>
            </a:r>
            <a:endParaRPr lang="en-US" altLang="he-IL" sz="1800" b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971550" y="4114800"/>
            <a:ext cx="69532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- הרצף הכללי של החלבונים פוענח -----זהה </a:t>
            </a:r>
            <a:r>
              <a:rPr lang="he-IL" altLang="he-IL" sz="2000">
                <a:solidFill>
                  <a:srgbClr val="FFFF00"/>
                </a:solidFill>
                <a:latin typeface="Tahoma" pitchFamily="34" charset="0"/>
              </a:rPr>
              <a:t>לאלפה דפנסין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 u="sng">
                <a:solidFill>
                  <a:srgbClr val="FFFFFF"/>
                </a:solidFill>
                <a:latin typeface="Tahoma" pitchFamily="34" charset="0"/>
              </a:rPr>
              <a:t>- לדפנסין 2 תכונות: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rgbClr val="FFCC00"/>
                </a:solidFill>
                <a:latin typeface="Tahoma" pitchFamily="34" charset="0"/>
              </a:rPr>
              <a:t>1.</a:t>
            </a: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 מתחרה עם פלזמינוגן על קישור פיברין---הרחקת הפלזמין משטח הפנים של קריש הפברין וכך גם מוריד את האפקט המעורר של פברין על אקטיבציה של פלזמינוגן ע"י 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rgbClr val="FFCC00"/>
                </a:solidFill>
                <a:latin typeface="Tahoma" pitchFamily="34" charset="0"/>
              </a:rPr>
              <a:t>2.</a:t>
            </a: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 תחרות עם פלזמינגן על האתר הפעיל של </a:t>
            </a:r>
            <a:endParaRPr lang="en-US" altLang="he-IL" sz="1800" b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52400" y="6324600"/>
            <a:ext cx="3141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J Biol Chem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 1995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Apr 21;270(16):9472-7</a:t>
            </a:r>
            <a:r>
              <a:rPr lang="he-IL" altLang="he-IL" sz="120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60423" name="Picture 7" descr="Journal of Biological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Cover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5429250"/>
            <a:ext cx="1114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419475" y="594995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1600">
                <a:solidFill>
                  <a:srgbClr val="FFFFFF"/>
                </a:solidFill>
                <a:latin typeface="Tahoma" pitchFamily="34" charset="0"/>
              </a:rPr>
              <a:t>tPA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651500" y="55165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1600">
                <a:solidFill>
                  <a:srgbClr val="FFFFFF"/>
                </a:solidFill>
                <a:latin typeface="Tahoma" pitchFamily="34" charset="0"/>
              </a:rPr>
              <a:t>tPA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492500" y="6308725"/>
            <a:ext cx="113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Higazi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050"/>
          <p:cNvSpPr>
            <a:spLocks noChangeArrowheads="1"/>
          </p:cNvSpPr>
          <p:nvPr/>
        </p:nvSpPr>
        <p:spPr bwMode="auto">
          <a:xfrm>
            <a:off x="431800" y="381000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Minion-Regular"/>
              </a:rPr>
              <a:t>DEFENSINS: ANTIMICROBIAL PEPTIDES OF INNATE IMMUNITY</a:t>
            </a:r>
          </a:p>
        </p:txBody>
      </p:sp>
      <p:sp>
        <p:nvSpPr>
          <p:cNvPr id="61443" name="Rectangle 2051"/>
          <p:cNvSpPr>
            <a:spLocks noChangeArrowheads="1"/>
          </p:cNvSpPr>
          <p:nvPr/>
        </p:nvSpPr>
        <p:spPr bwMode="auto">
          <a:xfrm>
            <a:off x="228600" y="6223000"/>
            <a:ext cx="2674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NATURE REVIEWS IMMUNOLOGY</a:t>
            </a:r>
          </a:p>
        </p:txBody>
      </p:sp>
      <p:sp>
        <p:nvSpPr>
          <p:cNvPr id="61444" name="Rectangle 2052"/>
          <p:cNvSpPr>
            <a:spLocks noChangeArrowheads="1"/>
          </p:cNvSpPr>
          <p:nvPr/>
        </p:nvSpPr>
        <p:spPr bwMode="auto">
          <a:xfrm>
            <a:off x="2771775" y="6237288"/>
            <a:ext cx="2376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VOLUME 3, SEPTEMBER 2003</a:t>
            </a:r>
          </a:p>
        </p:txBody>
      </p:sp>
      <p:sp>
        <p:nvSpPr>
          <p:cNvPr id="61445" name="Text Box 2054"/>
          <p:cNvSpPr txBox="1">
            <a:spLocks noChangeArrowheads="1"/>
          </p:cNvSpPr>
          <p:nvPr/>
        </p:nvSpPr>
        <p:spPr bwMode="auto">
          <a:xfrm>
            <a:off x="2438400" y="18288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- פפטידים קטיונים עשירים בארגנין עם פעילות אנטי בקטריאלית רחבה בודד לראשונה מארנבות ב  1985</a:t>
            </a:r>
            <a:endParaRPr lang="en-US" altLang="he-IL" sz="1800" b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1446" name="Text Box 2055"/>
          <p:cNvSpPr txBox="1">
            <a:spLocks noChangeArrowheads="1"/>
          </p:cNvSpPr>
          <p:nvPr/>
        </p:nvSpPr>
        <p:spPr bwMode="auto">
          <a:xfrm>
            <a:off x="2362200" y="25908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- אגירה בתוך גרנולות של לויקוציטים בעיקר נויטרופילים.</a:t>
            </a:r>
            <a:endParaRPr lang="en-US" altLang="he-IL" sz="1800" b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1447" name="Text Box 2056"/>
          <p:cNvSpPr txBox="1">
            <a:spLocks noChangeArrowheads="1"/>
          </p:cNvSpPr>
          <p:nvPr/>
        </p:nvSpPr>
        <p:spPr bwMode="auto">
          <a:xfrm>
            <a:off x="2274888" y="3429000"/>
            <a:ext cx="6477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- 8 גנים שמקודדים לדפנסינים על כרומוזום 8.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- מסונטזים במח העצם בתאים פריקורסקים לנויטרופילים שנקראים פרומיולוציטים. נויטרופילים בשלים לא מסנטזים יותר דפנסין.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- תאי המעי מסנטזים בתגובה לחשיפה לחיידקים במעי או גירוי כולנרגי</a:t>
            </a:r>
            <a:endParaRPr lang="en-US" altLang="he-IL" sz="1800" b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48" name="Picture 2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0"/>
            <a:ext cx="14954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13" descr="Nature Review Immunolog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308725"/>
            <a:ext cx="1962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4175" y="254000"/>
            <a:ext cx="726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Minion-Regular"/>
              </a:rPr>
              <a:t>DEFENSINS: ANTIMICROBIAL PEPTIDES OF INNATE IMMUNITY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28725"/>
            <a:ext cx="52578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981200" y="5791200"/>
            <a:ext cx="515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FFFF"/>
                </a:solidFill>
                <a:latin typeface="HelveticaNeue-Bold"/>
              </a:rPr>
              <a:t>The carpet–wormhole model of action of defensins.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0"/>
            <a:ext cx="14954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Nature Review Immunolog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308725"/>
            <a:ext cx="1962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Logo of amjpath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6"/>
          <p:cNvSpPr>
            <a:spLocks noChangeArrowheads="1"/>
          </p:cNvSpPr>
          <p:nvPr/>
        </p:nvSpPr>
        <p:spPr bwMode="auto">
          <a:xfrm>
            <a:off x="250825" y="741363"/>
            <a:ext cx="8893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Arial" pitchFamily="34" charset="0"/>
              </a:rPr>
              <a:t>Immunohistochemical localization of defensin in human coronary vessels.</a:t>
            </a:r>
            <a:r>
              <a:rPr lang="en-US" altLang="he-IL" sz="2000">
                <a:solidFill>
                  <a:srgbClr val="FFFF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63492" name="Rectangle 7"/>
          <p:cNvSpPr>
            <a:spLocks noChangeArrowheads="1"/>
          </p:cNvSpPr>
          <p:nvPr/>
        </p:nvSpPr>
        <p:spPr bwMode="auto">
          <a:xfrm>
            <a:off x="179388" y="6223000"/>
            <a:ext cx="3448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Am J Pathol. </a:t>
            </a:r>
            <a:r>
              <a:rPr lang="en-US" altLang="he-IL" sz="1200" i="1">
                <a:solidFill>
                  <a:srgbClr val="FFFF00"/>
                </a:solidFill>
                <a:latin typeface="Arial" pitchFamily="34" charset="0"/>
              </a:rPr>
              <a:t>1997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March; 150(3): 1009–1020.</a:t>
            </a:r>
            <a:r>
              <a:rPr lang="en-US" altLang="he-IL" sz="1200">
                <a:solidFill>
                  <a:srgbClr val="FFFF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63493" name="Rectangle 8"/>
          <p:cNvSpPr>
            <a:spLocks noChangeArrowheads="1"/>
          </p:cNvSpPr>
          <p:nvPr/>
        </p:nvSpPr>
        <p:spPr bwMode="auto">
          <a:xfrm>
            <a:off x="179388" y="2339975"/>
            <a:ext cx="8240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Tahoma" pitchFamily="34" charset="0"/>
              </a:rPr>
              <a:t>דפנסינים קיימים בדפנות כלי דם כליליים. שקיעת הדפנסין יכולה לתרום להשלכות הפתופזיולוגיות של דלקת.</a:t>
            </a:r>
            <a:endParaRPr lang="en-US" altLang="he-IL" sz="1800" b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3494" name="Picture 10" descr=" The name of referred object is amjpathol00027-0227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789363"/>
            <a:ext cx="25812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11"/>
          <p:cNvSpPr>
            <a:spLocks noChangeArrowheads="1"/>
          </p:cNvSpPr>
          <p:nvPr/>
        </p:nvSpPr>
        <p:spPr bwMode="auto">
          <a:xfrm>
            <a:off x="3924300" y="6165850"/>
            <a:ext cx="113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Higazi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1096963" y="2041525"/>
            <a:ext cx="6669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3600" i="1">
                <a:solidFill>
                  <a:srgbClr val="FFFF00"/>
                </a:solidFill>
                <a:latin typeface="Tahoma" pitchFamily="34" charset="0"/>
              </a:rPr>
              <a:t>תפקיד דפנסין במטבולזם של  </a:t>
            </a:r>
            <a:r>
              <a:rPr lang="en-US" altLang="he-IL" sz="3600" i="1">
                <a:solidFill>
                  <a:srgbClr val="FFFF00"/>
                </a:solidFill>
                <a:latin typeface="Tahoma" pitchFamily="34" charset="0"/>
              </a:rPr>
              <a:t>LDL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381000" y="1554163"/>
            <a:ext cx="6783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Arial" pitchFamily="34" charset="0"/>
              </a:rPr>
              <a:t>Defensin Stimulates the Binding of Lipoprotein (a) to Human Vascular Endothelial and Smooth Muscle Cells</a:t>
            </a:r>
            <a:r>
              <a:rPr lang="he-IL" altLang="he-IL" sz="2000" b="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539750" y="6211888"/>
            <a:ext cx="2662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Blood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he-IL" altLang="he-IL" sz="1200" i="1">
                <a:solidFill>
                  <a:srgbClr val="FF9900"/>
                </a:solidFill>
                <a:latin typeface="Arial" pitchFamily="34" charset="0"/>
              </a:rPr>
              <a:t>1997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Jun 15;89(12):4290-8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</a:t>
            </a:r>
            <a:r>
              <a:rPr lang="he-IL" altLang="he-IL" sz="120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395288" y="3556000"/>
            <a:ext cx="7805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דפנסינים שמופרשים מתאים נויטרופילים משופעלים יכול לתרום </a:t>
            </a:r>
            <a:r>
              <a:rPr lang="he-IL" altLang="he-IL" sz="1800" b="0">
                <a:solidFill>
                  <a:srgbClr val="FFFF00"/>
                </a:solidFill>
                <a:latin typeface="Arial" pitchFamily="34" charset="0"/>
              </a:rPr>
              <a:t>למיקום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he-IL" altLang="he-IL" sz="1800" b="0">
                <a:solidFill>
                  <a:srgbClr val="FFFF00"/>
                </a:solidFill>
                <a:latin typeface="Arial" pitchFamily="34" charset="0"/>
              </a:rPr>
              <a:t>והתמדת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he-IL" sz="1800" b="0">
                <a:solidFill>
                  <a:srgbClr val="FFFFFF"/>
                </a:solidFill>
                <a:latin typeface="Arial" pitchFamily="34" charset="0"/>
              </a:rPr>
              <a:t>Lp(a)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 בכלי הדם ועל כן מטים לעבר התפתחות טרשת עורקים.</a:t>
            </a:r>
          </a:p>
        </p:txBody>
      </p:sp>
      <p:pic>
        <p:nvPicPr>
          <p:cNvPr id="65541" name="Picture 8" descr="large version of co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4752975"/>
            <a:ext cx="1733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0" descr="Blood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11"/>
          <p:cNvSpPr>
            <a:spLocks noChangeArrowheads="1"/>
          </p:cNvSpPr>
          <p:nvPr/>
        </p:nvSpPr>
        <p:spPr bwMode="auto">
          <a:xfrm>
            <a:off x="3203575" y="6165850"/>
            <a:ext cx="113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Higazi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8"/>
          <p:cNvSpPr>
            <a:spLocks noChangeArrowheads="1"/>
          </p:cNvSpPr>
          <p:nvPr/>
        </p:nvSpPr>
        <p:spPr bwMode="auto">
          <a:xfrm>
            <a:off x="323850" y="1412875"/>
            <a:ext cx="73453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Arial" pitchFamily="34" charset="0"/>
              </a:rPr>
              <a:t>The alpha-defensins stimulate proteoglycan-dependent catabolism of low-density lipoprotein by vascular cells: a new class of inflammatory apolipoprotein and a possible contributor to atherogenesis</a:t>
            </a:r>
            <a:r>
              <a:rPr lang="he-IL" altLang="he-IL" sz="2000">
                <a:solidFill>
                  <a:srgbClr val="FFFF00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66563" name="Rectangle 1029"/>
          <p:cNvSpPr>
            <a:spLocks noChangeArrowheads="1"/>
          </p:cNvSpPr>
          <p:nvPr/>
        </p:nvSpPr>
        <p:spPr bwMode="auto">
          <a:xfrm>
            <a:off x="468313" y="6283325"/>
            <a:ext cx="260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Blood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he-IL" altLang="he-IL" sz="1200" i="1">
                <a:solidFill>
                  <a:srgbClr val="FF9900"/>
                </a:solidFill>
                <a:latin typeface="Arial" pitchFamily="34" charset="0"/>
              </a:rPr>
              <a:t>2000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Aug 15;96(4):1393-8</a:t>
            </a:r>
            <a:r>
              <a:rPr lang="he-IL" altLang="he-IL" sz="1200">
                <a:solidFill>
                  <a:srgbClr val="FFFFFF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66564" name="Rectangle 1030"/>
          <p:cNvSpPr>
            <a:spLocks noChangeArrowheads="1"/>
          </p:cNvSpPr>
          <p:nvPr/>
        </p:nvSpPr>
        <p:spPr bwMode="auto">
          <a:xfrm>
            <a:off x="395288" y="3063875"/>
            <a:ext cx="698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 b="0">
              <a:solidFill>
                <a:srgbClr val="FFFFFF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אלפה דפנסין יכול להוות מקשר בין דלקת וטרשת עורקים על ידי שינוי דפוס הפירוק של </a:t>
            </a:r>
            <a:r>
              <a:rPr lang="en-US" altLang="he-IL" sz="1800" b="0">
                <a:solidFill>
                  <a:srgbClr val="FFFFFF"/>
                </a:solidFill>
                <a:latin typeface="Arial" pitchFamily="34" charset="0"/>
              </a:rPr>
              <a:t>LDL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 מזה שתלוי הרצפטור ל </a:t>
            </a:r>
            <a:r>
              <a:rPr lang="en-US" altLang="he-IL" sz="1800" b="0">
                <a:solidFill>
                  <a:srgbClr val="FFFFFF"/>
                </a:solidFill>
                <a:latin typeface="Arial" pitchFamily="34" charset="0"/>
              </a:rPr>
              <a:t>LDL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 למסלול תלוי פרוטיוגליקאן (פחות יעל בסילוק </a:t>
            </a:r>
            <a:r>
              <a:rPr lang="en-US" altLang="he-IL" sz="1800" b="0">
                <a:solidFill>
                  <a:srgbClr val="FFFFFF"/>
                </a:solidFill>
                <a:latin typeface="Arial" pitchFamily="34" charset="0"/>
              </a:rPr>
              <a:t>LDL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).</a:t>
            </a:r>
          </a:p>
        </p:txBody>
      </p:sp>
      <p:pic>
        <p:nvPicPr>
          <p:cNvPr id="66565" name="Picture 1032" descr="large version of co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4752975"/>
            <a:ext cx="1733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034" descr="Blood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1035"/>
          <p:cNvSpPr>
            <a:spLocks noChangeArrowheads="1"/>
          </p:cNvSpPr>
          <p:nvPr/>
        </p:nvSpPr>
        <p:spPr bwMode="auto">
          <a:xfrm>
            <a:off x="3132138" y="6237288"/>
            <a:ext cx="1138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Higazi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641475" y="2200275"/>
            <a:ext cx="5503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i="1">
                <a:solidFill>
                  <a:srgbClr val="FFFF00"/>
                </a:solidFill>
                <a:latin typeface="Tahoma" pitchFamily="34" charset="0"/>
              </a:rPr>
              <a:t>תפקיד דפנסין בתפקוד וזומוטורי</a:t>
            </a:r>
            <a:endParaRPr lang="en-US" altLang="he-IL" i="1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533400" y="1327150"/>
            <a:ext cx="7783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Arial" pitchFamily="34" charset="0"/>
              </a:rPr>
              <a:t>Human alpha-defensin regulates smooth muscle cell contraction: a role for LDL receptor-related protein/alpha 2-macroglobulin receptor</a:t>
            </a:r>
            <a:r>
              <a:rPr lang="he-IL" altLang="he-IL" sz="2000">
                <a:solidFill>
                  <a:srgbClr val="FFFF00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250825" y="6211888"/>
            <a:ext cx="2752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Blood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he-IL" altLang="he-IL" sz="1200" i="1">
                <a:solidFill>
                  <a:srgbClr val="FF9900"/>
                </a:solidFill>
                <a:latin typeface="Arial" pitchFamily="34" charset="0"/>
              </a:rPr>
              <a:t>2002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Dec 1;100(12):4026-32</a:t>
            </a:r>
            <a:r>
              <a:rPr lang="he-IL" altLang="he-IL" sz="1200">
                <a:solidFill>
                  <a:srgbClr val="FFFFFF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609600" y="3028950"/>
            <a:ext cx="781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0">
                <a:latin typeface="Arial" pitchFamily="34" charset="0"/>
              </a:rPr>
              <a:t>קישור הדפנסין ל </a:t>
            </a:r>
            <a:r>
              <a:rPr lang="en-US" altLang="he-IL" sz="1800" b="0">
                <a:latin typeface="Arial" pitchFamily="34" charset="0"/>
              </a:rPr>
              <a:t>LRP</a:t>
            </a:r>
            <a:r>
              <a:rPr lang="he-IL" altLang="he-IL" sz="1800" b="0">
                <a:latin typeface="Arial" pitchFamily="34" charset="0"/>
              </a:rPr>
              <a:t> שמבוטא בתאי שריר חלק מוביל לכניסה שלו; אלפה דפנסין שחודר קושר </a:t>
            </a:r>
            <a:r>
              <a:rPr lang="en-US" altLang="he-IL" sz="1800" b="0">
                <a:latin typeface="Arial" pitchFamily="34" charset="0"/>
              </a:rPr>
              <a:t>PKC</a:t>
            </a:r>
            <a:r>
              <a:rPr lang="he-IL" altLang="he-IL" sz="1800" b="0">
                <a:latin typeface="Arial" pitchFamily="34" charset="0"/>
              </a:rPr>
              <a:t> ומעכב את פעילותו האנזמטית</a:t>
            </a:r>
            <a:r>
              <a:rPr lang="he-IL" altLang="he-IL" sz="1800" b="0">
                <a:solidFill>
                  <a:srgbClr val="FFCC00"/>
                </a:solidFill>
                <a:latin typeface="Arial" pitchFamily="34" charset="0"/>
              </a:rPr>
              <a:t>, מה שמוביל לירידה במובלזציה של קלציום וכווץ שריר חלק בתגובה לאפנפרין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. </a:t>
            </a:r>
          </a:p>
        </p:txBody>
      </p:sp>
      <p:pic>
        <p:nvPicPr>
          <p:cNvPr id="68613" name="Picture 8" descr="large version of co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4752975"/>
            <a:ext cx="1733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10" descr="Blood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Rectangle 11"/>
          <p:cNvSpPr>
            <a:spLocks noChangeArrowheads="1"/>
          </p:cNvSpPr>
          <p:nvPr/>
        </p:nvSpPr>
        <p:spPr bwMode="auto">
          <a:xfrm>
            <a:off x="3132138" y="6165850"/>
            <a:ext cx="1138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Higazi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2000" dirty="0" smtClean="0">
                <a:effectLst/>
              </a:rPr>
              <a:t> לאוטם סביב הפרוצדורה</a:t>
            </a:r>
            <a:r>
              <a:rPr lang="en-US" sz="2000" dirty="0" smtClean="0">
                <a:effectLst/>
              </a:rPr>
              <a:t>SCAI</a:t>
            </a:r>
            <a:r>
              <a:rPr lang="he-IL" sz="2000" dirty="0" smtClean="0">
                <a:effectLst/>
              </a:rPr>
              <a:t> </a:t>
            </a:r>
            <a:r>
              <a:rPr lang="he-IL" sz="2000" dirty="0" err="1" smtClean="0">
                <a:effectLst/>
              </a:rPr>
              <a:t>וה</a:t>
            </a:r>
            <a:r>
              <a:rPr lang="he-IL" sz="20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ESC/ACCF/AHA/WHF </a:t>
            </a:r>
            <a:r>
              <a:rPr lang="he-IL" sz="2000" dirty="0" smtClean="0">
                <a:effectLst/>
              </a:rPr>
              <a:t>הגדרות ה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endParaRPr lang="en-US" sz="2000" dirty="0" smtClean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892175" y="1379538"/>
          <a:ext cx="7185026" cy="3360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9961"/>
                <a:gridCol w="1559961"/>
                <a:gridCol w="1559961"/>
                <a:gridCol w="2505143"/>
              </a:tblGrid>
              <a:tr h="304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2007 Universal MI Definition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2012 Universal MI Definition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SCAI Definition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</a:tr>
              <a:tr h="220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Biomarkers criteria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</a:tr>
              <a:tr h="594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Normal baseline values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Elevation of TnT values &gt;3×URL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Elevation of TnT values &gt;5×URL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Elevation of CKMB values ≥10×URL or TnT values ≥70×URL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Elevation of CKMB values ≥5×URL or TnT values ≥35×URL</a:t>
                      </a:r>
                      <a:r>
                        <a:rPr lang="en-US" sz="800" u="sng" baseline="30000">
                          <a:effectLst/>
                          <a:hlinkClick r:id="rId2"/>
                        </a:rPr>
                        <a:t>*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</a:tr>
              <a:tr h="412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Elevated baseline values, but stable or falling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Elevation of TnT values &gt;20%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Elevation of TnT values &gt;20%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Increment rise of CKMB ≥10×URL or </a:t>
                      </a:r>
                      <a:r>
                        <a:rPr lang="en-US" sz="800" dirty="0" err="1">
                          <a:effectLst/>
                        </a:rPr>
                        <a:t>TnT</a:t>
                      </a:r>
                      <a:r>
                        <a:rPr lang="en-US" sz="800" dirty="0">
                          <a:effectLst/>
                        </a:rPr>
                        <a:t> values ≥70×URL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</a:tr>
              <a:tr h="365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Elevated baseline, but not stable or falling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Increment rise of CKMB≥10×URL or TnT values ≥70×URL</a:t>
                      </a:r>
                      <a:r>
                        <a:rPr lang="en-US" sz="800" u="sng" baseline="30000">
                          <a:effectLst/>
                          <a:hlinkClick r:id="rId2"/>
                        </a:rPr>
                        <a:t>*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</a:tr>
              <a:tr h="1462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Additional criteria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Not required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Ischemic chest pain ≥20 minutes or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ischemic ECG changes or angiographic evidence: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side‐branch occlusion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Slow flow or no‐reflow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embolization….. or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imaging evidence of new loss of viable myocardium or new regional wall motion abnormality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New pathological Q‐waves in 2 contiguous leads or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new persistent LBB in ECG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005" marR="47005" marT="0" marB="0"/>
                </a:tc>
              </a:tr>
            </a:tbl>
          </a:graphicData>
        </a:graphic>
      </p:graphicFrame>
      <p:pic>
        <p:nvPicPr>
          <p:cNvPr id="4202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005388"/>
            <a:ext cx="639127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552450" y="247650"/>
            <a:ext cx="6153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Arial" pitchFamily="34" charset="0"/>
              </a:rPr>
              <a:t>Neutrophil antimicrobial peptide alpha-defensin causes endothelial dysfunction in porcine coronary arteries</a:t>
            </a:r>
            <a:r>
              <a:rPr lang="he-IL" altLang="he-IL" sz="2000">
                <a:solidFill>
                  <a:srgbClr val="FFFF00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323850" y="6354763"/>
            <a:ext cx="2762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J Vasc Surg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he-IL" altLang="he-IL" sz="1200" i="1">
                <a:solidFill>
                  <a:srgbClr val="FF9900"/>
                </a:solidFill>
                <a:latin typeface="Arial" pitchFamily="34" charset="0"/>
              </a:rPr>
              <a:t>2006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Feb;43(2):357-63</a:t>
            </a:r>
            <a:r>
              <a:rPr lang="he-IL" altLang="he-IL" sz="120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395288" y="3314700"/>
            <a:ext cx="8459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אלפה דפנסין נמצא קשור לדספונקציה של אנדותל בעורקי הלב של חזירים.</a:t>
            </a:r>
            <a:endParaRPr lang="en-US" altLang="he-IL" sz="1800" b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9637" name="Picture 8" descr="Cov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0" descr="Journal Hom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6525"/>
            <a:ext cx="2438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2225675" y="2225675"/>
            <a:ext cx="4951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i="1">
                <a:solidFill>
                  <a:srgbClr val="FFFF00"/>
                </a:solidFill>
                <a:latin typeface="Tahoma" pitchFamily="34" charset="0"/>
              </a:rPr>
              <a:t>תפקיד דפנסין בהקרשת הדם</a:t>
            </a:r>
            <a:endParaRPr lang="en-US" altLang="he-IL" i="1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539750" y="917575"/>
            <a:ext cx="720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000">
                <a:solidFill>
                  <a:srgbClr val="FFFF00"/>
                </a:solidFill>
                <a:latin typeface="Arial" pitchFamily="34" charset="0"/>
              </a:rPr>
              <a:t>Defensin modulates tissue-type plasminogen activator and plasminogen binding to fibrin and endothelial cells</a:t>
            </a:r>
            <a:r>
              <a:rPr lang="he-IL" altLang="he-IL" sz="2000">
                <a:solidFill>
                  <a:srgbClr val="FFFF00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323850" y="6237288"/>
            <a:ext cx="3227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J Biol Chem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he-IL" altLang="he-IL" sz="1200" i="1">
                <a:solidFill>
                  <a:srgbClr val="FF9900"/>
                </a:solidFill>
                <a:latin typeface="Arial" pitchFamily="34" charset="0"/>
              </a:rPr>
              <a:t>1996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Jul 26;271(30):17650-5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</a:t>
            </a:r>
            <a:r>
              <a:rPr lang="he-IL" altLang="he-IL" sz="120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755650" y="2840038"/>
            <a:ext cx="727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דפנסין מעכב פיברונוליזה תלוית </a:t>
            </a:r>
            <a:r>
              <a:rPr lang="en-US" altLang="he-IL" sz="1800" b="0">
                <a:solidFill>
                  <a:srgbClr val="FFFFFF"/>
                </a:solidFill>
                <a:latin typeface="Arial" pitchFamily="34" charset="0"/>
              </a:rPr>
              <a:t>tPA &amp; Plasminogen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 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 b="0">
              <a:solidFill>
                <a:srgbClr val="FFFFFF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i="1">
                <a:solidFill>
                  <a:srgbClr val="FFCC00"/>
                </a:solidFill>
                <a:latin typeface="Arial" pitchFamily="34" charset="0"/>
              </a:rPr>
              <a:t>פלזמינוגן שקשור לפיברין בנוכחות דפנסין פחות חשוף להפעלה על ידי </a:t>
            </a:r>
            <a:r>
              <a:rPr lang="en-US" altLang="he-IL" sz="1800" i="1">
                <a:solidFill>
                  <a:srgbClr val="FFCC00"/>
                </a:solidFill>
                <a:latin typeface="Arial" pitchFamily="34" charset="0"/>
              </a:rPr>
              <a:t>tPA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 b="0">
              <a:solidFill>
                <a:srgbClr val="FFCC00"/>
              </a:solidFill>
              <a:latin typeface="Arial" pitchFamily="34" charset="0"/>
            </a:endParaRPr>
          </a:p>
        </p:txBody>
      </p:sp>
      <p:pic>
        <p:nvPicPr>
          <p:cNvPr id="71685" name="Picture 8" descr="Cov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5429250"/>
            <a:ext cx="1114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0" descr="Journal of Biological Chemis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Rectangle 11"/>
          <p:cNvSpPr>
            <a:spLocks noChangeArrowheads="1"/>
          </p:cNvSpPr>
          <p:nvPr/>
        </p:nvSpPr>
        <p:spPr bwMode="auto">
          <a:xfrm>
            <a:off x="3563938" y="6165850"/>
            <a:ext cx="1138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Higazi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026"/>
          <p:cNvSpPr txBox="1">
            <a:spLocks noChangeArrowheads="1"/>
          </p:cNvSpPr>
          <p:nvPr/>
        </p:nvSpPr>
        <p:spPr bwMode="auto">
          <a:xfrm>
            <a:off x="179388" y="333375"/>
            <a:ext cx="6300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FF00"/>
                </a:solidFill>
                <a:latin typeface="Tahoma" pitchFamily="34" charset="0"/>
              </a:rPr>
              <a:t>Alpha-Defensins NHP-1 and NHP-2 induce strong platelet Activation Leading to CD40L Expression</a:t>
            </a:r>
          </a:p>
        </p:txBody>
      </p:sp>
      <p:sp>
        <p:nvSpPr>
          <p:cNvPr id="72707" name="Text Box 1027"/>
          <p:cNvSpPr txBox="1">
            <a:spLocks noChangeArrowheads="1"/>
          </p:cNvSpPr>
          <p:nvPr/>
        </p:nvSpPr>
        <p:spPr bwMode="auto">
          <a:xfrm>
            <a:off x="768350" y="3370263"/>
            <a:ext cx="7056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דפנסין מפעיל אגרגציה והיצמדות של טסיות. מנגנון זה יכול לפחות חלקית, להסביר את היווצרות הקרישים בזמן תהליך דלקתי.</a:t>
            </a:r>
            <a:endParaRPr lang="en-US" altLang="he-IL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2708" name="Text Box 1028"/>
          <p:cNvSpPr txBox="1">
            <a:spLocks noChangeArrowheads="1"/>
          </p:cNvSpPr>
          <p:nvPr/>
        </p:nvSpPr>
        <p:spPr bwMode="auto">
          <a:xfrm>
            <a:off x="838200" y="6172200"/>
            <a:ext cx="3589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J ALLERGY CLIN IMMUNOL- February </a:t>
            </a:r>
            <a:r>
              <a:rPr lang="en-US" altLang="he-IL" sz="1200" i="1">
                <a:solidFill>
                  <a:srgbClr val="FF9900"/>
                </a:solidFill>
                <a:latin typeface="Arial" pitchFamily="34" charset="0"/>
              </a:rPr>
              <a:t>2004</a:t>
            </a:r>
            <a:r>
              <a:rPr lang="en-US" altLang="he-IL" sz="1200">
                <a:solidFill>
                  <a:srgbClr val="FFFFFF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72709" name="Picture 1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2638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3" descr="Cover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5425" cy="1266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1692275" y="476250"/>
            <a:ext cx="724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FF00"/>
                </a:solidFill>
                <a:latin typeface="Arial" pitchFamily="34" charset="0"/>
              </a:rPr>
              <a:t>alpha-Defensin: Link between inflammation and atherosclerosis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2339975" y="2708275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 b="0">
                <a:solidFill>
                  <a:srgbClr val="FFFFFF"/>
                </a:solidFill>
              </a:rPr>
              <a:t>אלפה דפנסין </a:t>
            </a:r>
            <a:r>
              <a:rPr lang="he-IL" altLang="he-IL" sz="2400" b="0">
                <a:solidFill>
                  <a:srgbClr val="FFCC00"/>
                </a:solidFill>
              </a:rPr>
              <a:t>בדם</a:t>
            </a:r>
            <a:r>
              <a:rPr lang="he-IL" altLang="he-IL" sz="2400" b="0">
                <a:solidFill>
                  <a:srgbClr val="FFFFFF"/>
                </a:solidFill>
              </a:rPr>
              <a:t> לעומת </a:t>
            </a:r>
            <a:r>
              <a:rPr lang="he-IL" altLang="he-IL" sz="2400" b="0">
                <a:solidFill>
                  <a:srgbClr val="FFCC00"/>
                </a:solidFill>
              </a:rPr>
              <a:t>בעור</a:t>
            </a:r>
            <a:r>
              <a:rPr lang="he-IL" altLang="he-IL" sz="2400" b="0">
                <a:solidFill>
                  <a:srgbClr val="FFFFFF"/>
                </a:solidFill>
              </a:rPr>
              <a:t>...</a:t>
            </a:r>
            <a:endParaRPr lang="en-US" altLang="he-IL" sz="24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1692275" y="476250"/>
            <a:ext cx="724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FF00"/>
                </a:solidFill>
                <a:latin typeface="Arial" pitchFamily="34" charset="0"/>
              </a:rPr>
              <a:t>alpha-Defensin: Link between inflammation and atherosclerosis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250825" y="6283325"/>
            <a:ext cx="2382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Atherosclerosis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he-IL" altLang="he-IL" sz="1200" i="1">
                <a:solidFill>
                  <a:srgbClr val="FF9900"/>
                </a:solidFill>
                <a:latin typeface="Arial" pitchFamily="34" charset="0"/>
              </a:rPr>
              <a:t>2006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Sep 19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;</a:t>
            </a:r>
            <a:r>
              <a:rPr lang="he-IL" altLang="he-IL" sz="120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74756" name="Picture 8" descr="Atheroscle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324475"/>
            <a:ext cx="1162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5425" cy="1266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11"/>
          <p:cNvSpPr>
            <a:spLocks noChangeArrowheads="1"/>
          </p:cNvSpPr>
          <p:nvPr/>
        </p:nvSpPr>
        <p:spPr bwMode="auto">
          <a:xfrm>
            <a:off x="1143000" y="2805113"/>
            <a:ext cx="71628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דפנסין נמדד בדגימות עור שנלקחו מ 53 גברים מיד לפני צנתור כלילי. נמדדו במקביל גורמי סיכון קלסיים אחרים.</a:t>
            </a:r>
          </a:p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נבדק הקשר בין שקיעת הדפנסין בעור וחומרת מחלת כלי הדם הכליליים.</a:t>
            </a:r>
            <a:endParaRPr lang="en-US" altLang="he-IL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4759" name="Rectangle 14"/>
          <p:cNvSpPr>
            <a:spLocks noChangeArrowheads="1"/>
          </p:cNvSpPr>
          <p:nvPr/>
        </p:nvSpPr>
        <p:spPr bwMode="auto">
          <a:xfrm>
            <a:off x="2627313" y="6237288"/>
            <a:ext cx="1138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Higazi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692275" y="476250"/>
            <a:ext cx="724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FF00"/>
                </a:solidFill>
                <a:latin typeface="Arial" pitchFamily="34" charset="0"/>
              </a:rPr>
              <a:t>alpha-Defensin: Link between inflammation and atherosclerosis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50825" y="6283325"/>
            <a:ext cx="2382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Atherosclerosis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he-IL" altLang="he-IL" sz="1200" i="1">
                <a:solidFill>
                  <a:srgbClr val="FF9900"/>
                </a:solidFill>
                <a:latin typeface="Arial" pitchFamily="34" charset="0"/>
              </a:rPr>
              <a:t>2006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Sep 19</a:t>
            </a:r>
            <a:r>
              <a:rPr lang="he-IL" altLang="he-IL" sz="1200">
                <a:solidFill>
                  <a:srgbClr val="FFFFFF"/>
                </a:solidFill>
                <a:latin typeface="Arial" pitchFamily="34" charset="0"/>
              </a:rPr>
              <a:t>; </a:t>
            </a:r>
          </a:p>
        </p:txBody>
      </p:sp>
      <p:pic>
        <p:nvPicPr>
          <p:cNvPr id="75780" name="Picture 4" descr="Atheroscle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324475"/>
            <a:ext cx="1162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5425" cy="1266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5435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2627313" y="6237288"/>
            <a:ext cx="1138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Higazi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ChangeArrowheads="1"/>
          </p:cNvSpPr>
          <p:nvPr/>
        </p:nvSpPr>
        <p:spPr bwMode="auto">
          <a:xfrm>
            <a:off x="1692275" y="476250"/>
            <a:ext cx="724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FF00"/>
                </a:solidFill>
                <a:latin typeface="Arial" pitchFamily="34" charset="0"/>
              </a:rPr>
              <a:t>alpha-Defensin: Link between inflammation and atherosclerosis</a:t>
            </a: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76803" name="Rectangle 1027"/>
          <p:cNvSpPr>
            <a:spLocks noChangeArrowheads="1"/>
          </p:cNvSpPr>
          <p:nvPr/>
        </p:nvSpPr>
        <p:spPr bwMode="auto">
          <a:xfrm>
            <a:off x="250825" y="6283325"/>
            <a:ext cx="2382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Atherosclerosis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he-IL" altLang="he-IL" sz="1200" i="1">
                <a:solidFill>
                  <a:srgbClr val="FF9900"/>
                </a:solidFill>
                <a:latin typeface="Arial" pitchFamily="34" charset="0"/>
              </a:rPr>
              <a:t>2006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Sep 19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;</a:t>
            </a:r>
            <a:r>
              <a:rPr lang="he-IL" altLang="he-IL" sz="120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76804" name="Picture 1028" descr="Atheroscle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324475"/>
            <a:ext cx="1162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5425" cy="1266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81200"/>
            <a:ext cx="5476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1032"/>
          <p:cNvSpPr>
            <a:spLocks noChangeArrowheads="1"/>
          </p:cNvSpPr>
          <p:nvPr/>
        </p:nvSpPr>
        <p:spPr bwMode="auto">
          <a:xfrm>
            <a:off x="2700338" y="6237288"/>
            <a:ext cx="1138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Higazi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692275" y="476250"/>
            <a:ext cx="724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dirty="0">
                <a:solidFill>
                  <a:srgbClr val="FFFF00"/>
                </a:solidFill>
                <a:latin typeface="Arial" pitchFamily="34" charset="0"/>
              </a:rPr>
              <a:t>alpha-</a:t>
            </a:r>
            <a:r>
              <a:rPr lang="en-US" altLang="he-IL" sz="1800" dirty="0" err="1">
                <a:solidFill>
                  <a:srgbClr val="FFFF00"/>
                </a:solidFill>
                <a:latin typeface="Arial" pitchFamily="34" charset="0"/>
              </a:rPr>
              <a:t>Defensin</a:t>
            </a:r>
            <a:r>
              <a:rPr lang="en-US" altLang="he-IL" sz="1800" dirty="0">
                <a:solidFill>
                  <a:srgbClr val="FFFF00"/>
                </a:solidFill>
                <a:latin typeface="Arial" pitchFamily="34" charset="0"/>
              </a:rPr>
              <a:t>: Link between inflammation and atherosclerosis</a:t>
            </a:r>
            <a:r>
              <a:rPr lang="he-IL" altLang="he-IL" sz="1800" b="0" dirty="0">
                <a:solidFill>
                  <a:srgbClr val="FFFFFF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50825" y="6283325"/>
            <a:ext cx="2382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Atherosclerosis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he-IL" altLang="he-IL" sz="1200" i="1">
                <a:solidFill>
                  <a:srgbClr val="FF9900"/>
                </a:solidFill>
                <a:latin typeface="Arial" pitchFamily="34" charset="0"/>
              </a:rPr>
              <a:t>2006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Sep 19</a:t>
            </a:r>
            <a:r>
              <a:rPr lang="he-IL" altLang="he-IL" sz="1200" i="1">
                <a:solidFill>
                  <a:srgbClr val="FFFFFF"/>
                </a:solidFill>
                <a:latin typeface="Arial" pitchFamily="34" charset="0"/>
              </a:rPr>
              <a:t>;</a:t>
            </a:r>
            <a:r>
              <a:rPr lang="he-IL" altLang="he-IL" sz="120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95288" y="2747963"/>
            <a:ext cx="806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שקיעת אלפה דפנסין בעור הייתה מנבא חזק בלתי תלוי למחלת כלים כליליים בגברים.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 b="0">
              <a:solidFill>
                <a:srgbClr val="FFFFFF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e-IL" sz="1800" b="0">
              <a:solidFill>
                <a:srgbClr val="FFFFFF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תוצאות אלו מציעות קשר בין שפעול נויטרופילים והתקדמות טרשת עורקים, ומספקים גישה ייחודית להערכת גורמי סיכון למחלת כלי דם כליליים.</a:t>
            </a:r>
          </a:p>
        </p:txBody>
      </p:sp>
      <p:pic>
        <p:nvPicPr>
          <p:cNvPr id="77829" name="Picture 5" descr="Atheroscle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324475"/>
            <a:ext cx="1162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5425" cy="1266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627313" y="6237288"/>
            <a:ext cx="1138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Higazi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771775" y="188913"/>
            <a:ext cx="604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FF00"/>
                </a:solidFill>
                <a:latin typeface="Arial" pitchFamily="34" charset="0"/>
              </a:rPr>
              <a:t>Alpha-Defensin: a risk factor for atherosclerosis and for  plaque rupture</a:t>
            </a:r>
            <a:endParaRPr lang="he-IL" altLang="he-IL" sz="18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50825" y="6283325"/>
            <a:ext cx="250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European Heart Journal </a:t>
            </a:r>
            <a:r>
              <a:rPr lang="en-US" altLang="he-IL" sz="1200" i="1">
                <a:solidFill>
                  <a:srgbClr val="FF9900"/>
                </a:solidFill>
                <a:latin typeface="Arial" pitchFamily="34" charset="0"/>
              </a:rPr>
              <a:t>( 2010 )</a:t>
            </a:r>
            <a:endParaRPr lang="he-IL" altLang="he-IL" sz="1200" i="1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95288" y="2730500"/>
            <a:ext cx="80645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000" i="1">
                <a:solidFill>
                  <a:srgbClr val="FFFF00"/>
                </a:solidFill>
                <a:latin typeface="Arial" pitchFamily="34" charset="0"/>
              </a:rPr>
              <a:t>מטרה:</a:t>
            </a:r>
            <a:endParaRPr lang="en-US" altLang="he-IL" sz="2000" i="1">
              <a:solidFill>
                <a:srgbClr val="FFFF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e-IL" sz="1800">
              <a:solidFill>
                <a:srgbClr val="FFCC00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בדיקת הקשר בין שפעול נויטרופילים לטרשת עורקים/התקפי לב דרך מדידת רמות אלפה בסרום.</a:t>
            </a:r>
            <a:endParaRPr lang="en-US" altLang="he-IL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8853" name="Rectangle 7"/>
          <p:cNvSpPr>
            <a:spLocks noChangeArrowheads="1"/>
          </p:cNvSpPr>
          <p:nvPr/>
        </p:nvSpPr>
        <p:spPr bwMode="auto">
          <a:xfrm>
            <a:off x="2627313" y="6237288"/>
            <a:ext cx="151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Abu fanne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  <p:pic>
        <p:nvPicPr>
          <p:cNvPr id="78854" name="Picture 7" descr="C:\Users\ramia\Pictures\esc2010-horiz-logo-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84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911225" y="373063"/>
            <a:ext cx="7323138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en-US">
                <a:solidFill>
                  <a:srgbClr val="FFFF66"/>
                </a:solidFill>
              </a:rPr>
              <a:t>Periprocedural MI</a:t>
            </a:r>
          </a:p>
          <a:p>
            <a:pPr algn="ctr" rtl="0" eaLnBrk="1" hangingPunct="1"/>
            <a:r>
              <a:rPr lang="he-IL" altLang="en-US" sz="2800">
                <a:solidFill>
                  <a:srgbClr val="FF9966"/>
                </a:solidFill>
              </a:rPr>
              <a:t>רקע</a:t>
            </a:r>
            <a:endParaRPr lang="en-US" altLang="en-US" sz="2800">
              <a:solidFill>
                <a:srgbClr val="FFFF66"/>
              </a:solidFill>
            </a:endParaRPr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1028700" y="2384425"/>
            <a:ext cx="7086600" cy="1531938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0000"/>
              </a:lnSpc>
              <a:spcBef>
                <a:spcPct val="60000"/>
              </a:spcBef>
              <a:buClr>
                <a:srgbClr val="FFFF66"/>
              </a:buClr>
              <a:buSzPct val="120000"/>
              <a:buFontTx/>
              <a:buChar char="•"/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היארעות נעה בין 5-45%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ct val="60000"/>
              </a:spcBef>
              <a:buClr>
                <a:srgbClr val="FFFF66"/>
              </a:buClr>
              <a:buSzPct val="120000"/>
              <a:buFontTx/>
              <a:buChar char="•"/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בקורלציה לקבלת האדרה מאוחרת ב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MRI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60000"/>
              </a:spcBef>
              <a:buClr>
                <a:srgbClr val="FFFF66"/>
              </a:buClr>
              <a:buSzPct val="120000"/>
              <a:buFontTx/>
              <a:buChar char="•"/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קשור בעליה בתמותה ותחלואה לטווח קצר ורחוק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251825" y="6526213"/>
            <a:ext cx="8159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800">
                <a:solidFill>
                  <a:srgbClr val="6699FF"/>
                </a:solidFill>
              </a:rPr>
              <a:t>CP1331879-2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250825" y="6283325"/>
            <a:ext cx="250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European Heart Journal </a:t>
            </a:r>
            <a:r>
              <a:rPr lang="en-US" altLang="he-IL" sz="1200" i="1">
                <a:solidFill>
                  <a:srgbClr val="FF9900"/>
                </a:solidFill>
                <a:latin typeface="Arial" pitchFamily="34" charset="0"/>
              </a:rPr>
              <a:t>( 2010 )</a:t>
            </a:r>
            <a:endParaRPr lang="he-IL" altLang="he-IL" sz="1200" i="1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357188" y="2816225"/>
            <a:ext cx="80645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000" i="1">
                <a:solidFill>
                  <a:srgbClr val="FFFF00"/>
                </a:solidFill>
                <a:latin typeface="Arial" pitchFamily="34" charset="0"/>
              </a:rPr>
              <a:t>שיטות:</a:t>
            </a:r>
            <a:endParaRPr lang="en-US" altLang="he-IL" sz="2000" i="1">
              <a:solidFill>
                <a:srgbClr val="FFFF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e-IL" sz="1800">
              <a:solidFill>
                <a:srgbClr val="FFCC00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בוצע כימות אמונוהיטוכימי של שקיעת אלפה דפנסין בעור של 630 חולים עוקבים מיד לפני צנתור. 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 b="0">
              <a:solidFill>
                <a:srgbClr val="FFFFFF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e-IL" sz="1800" b="0">
              <a:solidFill>
                <a:srgbClr val="FFFFFF"/>
              </a:solidFill>
              <a:latin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0">
                <a:solidFill>
                  <a:srgbClr val="FFFFFF"/>
                </a:solidFill>
                <a:latin typeface="Arial" pitchFamily="34" charset="0"/>
              </a:rPr>
              <a:t>נלקחו במקביל גורמי הסיכון, מאפיני הסיכון, האבחנה, ביומרקרים ידועים למחלת כלים כליליים, ושאלרון אודות סטטוס דלקתי/זיהומי.</a:t>
            </a:r>
            <a:endParaRPr lang="en-US" altLang="he-IL" sz="1800" b="0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e-IL" sz="1800" b="0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e-IL" sz="1800" b="0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e-IL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9876" name="Rectangle 7"/>
          <p:cNvSpPr>
            <a:spLocks noChangeArrowheads="1"/>
          </p:cNvSpPr>
          <p:nvPr/>
        </p:nvSpPr>
        <p:spPr bwMode="auto">
          <a:xfrm>
            <a:off x="2627313" y="6237288"/>
            <a:ext cx="151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Abu fanne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  <p:sp>
        <p:nvSpPr>
          <p:cNvPr id="79877" name="Rectangle 2"/>
          <p:cNvSpPr>
            <a:spLocks noChangeArrowheads="1"/>
          </p:cNvSpPr>
          <p:nvPr/>
        </p:nvSpPr>
        <p:spPr bwMode="auto">
          <a:xfrm>
            <a:off x="2771775" y="188913"/>
            <a:ext cx="604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FF00"/>
                </a:solidFill>
                <a:latin typeface="Arial" pitchFamily="34" charset="0"/>
              </a:rPr>
              <a:t>Alpha-Defensin: a risk factor for atherosclerosis and for  plaque rupture</a:t>
            </a:r>
            <a:endParaRPr lang="he-IL" altLang="he-IL" sz="180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79878" name="Picture 7" descr="C:\Users\ramia\Pictures\esc2010-horiz-logo-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84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250825" y="6283325"/>
            <a:ext cx="250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solidFill>
                  <a:srgbClr val="FFFFFF"/>
                </a:solidFill>
                <a:latin typeface="Arial" pitchFamily="34" charset="0"/>
              </a:rPr>
              <a:t>European Heart Journal </a:t>
            </a:r>
            <a:r>
              <a:rPr lang="en-US" altLang="he-IL" sz="1200" i="1">
                <a:solidFill>
                  <a:srgbClr val="FF9900"/>
                </a:solidFill>
                <a:latin typeface="Arial" pitchFamily="34" charset="0"/>
              </a:rPr>
              <a:t>( 2010 )</a:t>
            </a:r>
            <a:endParaRPr lang="he-IL" altLang="he-IL" sz="1200" i="1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395288" y="2805113"/>
            <a:ext cx="8064500" cy="26146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defTabSz="912813">
              <a:defRPr/>
            </a:pPr>
            <a:r>
              <a:rPr lang="he-IL" sz="2000" i="1" dirty="0">
                <a:solidFill>
                  <a:srgbClr val="FFFF00"/>
                </a:solidFill>
                <a:cs typeface="+mn-cs"/>
              </a:rPr>
              <a:t>תוצאות:</a:t>
            </a:r>
            <a:endParaRPr lang="en-US" sz="2000" i="1" dirty="0">
              <a:solidFill>
                <a:srgbClr val="FFFF00"/>
              </a:solidFill>
              <a:cs typeface="+mn-cs"/>
            </a:endParaRPr>
          </a:p>
          <a:p>
            <a:pPr defTabSz="912813">
              <a:defRPr/>
            </a:pPr>
            <a:endParaRPr lang="en-US" sz="1800" b="0" dirty="0">
              <a:solidFill>
                <a:srgbClr val="FFFFFF"/>
              </a:solidFill>
              <a:latin typeface="Garamond" pitchFamily="18" charset="0"/>
              <a:cs typeface="+mn-cs"/>
            </a:endParaRPr>
          </a:p>
          <a:p>
            <a:pPr marL="285750" indent="-285750" defTabSz="912813">
              <a:buFont typeface="Arial" pitchFamily="34" charset="0"/>
              <a:buChar char="•"/>
              <a:defRPr/>
            </a:pPr>
            <a:r>
              <a:rPr lang="he-IL" sz="1800" b="0" dirty="0">
                <a:solidFill>
                  <a:srgbClr val="FFFFFF"/>
                </a:solidFill>
                <a:cs typeface="+mn-cs"/>
              </a:rPr>
              <a:t>דפנסין הינו גורם סיכון להתפתחות מחלת עורקים כליליים</a:t>
            </a:r>
          </a:p>
          <a:p>
            <a:pPr marL="285750" indent="-285750" defTabSz="912813">
              <a:buFont typeface="Arial" pitchFamily="34" charset="0"/>
              <a:buChar char="•"/>
              <a:defRPr/>
            </a:pPr>
            <a:endParaRPr lang="en-US" sz="1800" b="0" dirty="0">
              <a:solidFill>
                <a:srgbClr val="FFFFFF"/>
              </a:solidFill>
              <a:cs typeface="+mn-cs"/>
            </a:endParaRPr>
          </a:p>
          <a:p>
            <a:pPr marL="285750" indent="-285750" defTabSz="912813">
              <a:buFont typeface="Arial" pitchFamily="34" charset="0"/>
              <a:buChar char="•"/>
              <a:defRPr/>
            </a:pPr>
            <a:r>
              <a:rPr lang="he-IL" sz="1800" b="0" dirty="0">
                <a:solidFill>
                  <a:srgbClr val="FFFFFF"/>
                </a:solidFill>
                <a:cs typeface="+mn-cs"/>
              </a:rPr>
              <a:t>שקיעת דפנסין בעור הינה מנבא בלתי תלוי חזק להתפתחות וחומרת מחלת כלים כליליים בגברים</a:t>
            </a:r>
            <a:endParaRPr lang="en-US" sz="1800" b="0" dirty="0">
              <a:solidFill>
                <a:srgbClr val="FFFFFF"/>
              </a:solidFill>
              <a:cs typeface="+mn-cs"/>
            </a:endParaRPr>
          </a:p>
          <a:p>
            <a:pPr defTabSz="912813">
              <a:defRPr/>
            </a:pPr>
            <a:endParaRPr lang="en-US" sz="1800" b="0" dirty="0">
              <a:solidFill>
                <a:srgbClr val="FFFFFF"/>
              </a:solidFill>
              <a:cs typeface="+mn-cs"/>
            </a:endParaRPr>
          </a:p>
          <a:p>
            <a:pPr algn="l" defTabSz="912813" rtl="0">
              <a:defRPr/>
            </a:pPr>
            <a:endParaRPr lang="en-US" sz="1800" b="0" dirty="0">
              <a:solidFill>
                <a:srgbClr val="FFFFFF"/>
              </a:solidFill>
              <a:cs typeface="+mn-cs"/>
            </a:endParaRPr>
          </a:p>
          <a:p>
            <a:pPr algn="l" defTabSz="912813" rtl="0">
              <a:defRPr/>
            </a:pPr>
            <a:endParaRPr lang="en-US" sz="1800" b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80900" name="Rectangle 7"/>
          <p:cNvSpPr>
            <a:spLocks noChangeArrowheads="1"/>
          </p:cNvSpPr>
          <p:nvPr/>
        </p:nvSpPr>
        <p:spPr bwMode="auto">
          <a:xfrm>
            <a:off x="2627313" y="6237288"/>
            <a:ext cx="151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 b="0">
                <a:solidFill>
                  <a:srgbClr val="FFFFFF"/>
                </a:solidFill>
              </a:rPr>
              <a:t>Abu fanne </a:t>
            </a:r>
            <a:r>
              <a:rPr lang="en-US" altLang="he-IL" sz="1800" b="0" i="1">
                <a:solidFill>
                  <a:srgbClr val="FFFFFF"/>
                </a:solidFill>
              </a:rPr>
              <a:t>et al</a:t>
            </a:r>
          </a:p>
        </p:txBody>
      </p:sp>
      <p:sp>
        <p:nvSpPr>
          <p:cNvPr id="80901" name="Rectangle 2"/>
          <p:cNvSpPr>
            <a:spLocks noChangeArrowheads="1"/>
          </p:cNvSpPr>
          <p:nvPr/>
        </p:nvSpPr>
        <p:spPr bwMode="auto">
          <a:xfrm>
            <a:off x="2771775" y="188913"/>
            <a:ext cx="604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defTabSz="912813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defTabSz="912813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defTabSz="912813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FF00"/>
                </a:solidFill>
                <a:latin typeface="Arial" pitchFamily="34" charset="0"/>
              </a:rPr>
              <a:t>Alpha-Defensin: a risk factor for atherosclerosis and for  plaque rupture</a:t>
            </a:r>
            <a:endParaRPr lang="he-IL" altLang="he-IL" sz="180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80902" name="Picture 7" descr="C:\Users\ramia\Pictures\esc2010-horiz-logo-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84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95288" y="549275"/>
            <a:ext cx="45513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+mn-cs"/>
              </a:rPr>
              <a:t>Mouse </a:t>
            </a:r>
            <a:r>
              <a:rPr lang="en-US" sz="2400" kern="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+mn-cs"/>
              </a:rPr>
              <a:t>neutrophils</a:t>
            </a:r>
            <a:r>
              <a:rPr lang="en-US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+mn-cs"/>
              </a:rPr>
              <a:t> lack </a:t>
            </a:r>
            <a:r>
              <a:rPr lang="en-US" sz="2400" kern="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+mn-cs"/>
              </a:rPr>
              <a:t>defensins</a:t>
            </a:r>
            <a:endParaRPr lang="he-IL" sz="2400" kern="0" dirty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cs typeface="+mn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5288" y="1268413"/>
            <a:ext cx="28098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i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+mn-cs"/>
                <a:hlinkClick r:id="" action="ppaction://hlinkfile" tooltip="Infection and immunity."/>
              </a:rPr>
              <a:t>Infect Immun.</a:t>
            </a:r>
            <a:r>
              <a:rPr lang="en-US" sz="2000" i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+mn-cs"/>
                <a:hlinkClick r:id="" action="ppaction://hlinkfile" tooltip="Arteriosclerosis, thrombosis, and vascular biology."/>
              </a:rPr>
              <a:t> 1992 Aug</a:t>
            </a:r>
            <a:endParaRPr lang="he-IL" sz="2000" i="1" kern="0" dirty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cs typeface="+mn-cs"/>
              <a:hlinkClick r:id="" action="ppaction://hlinkfile" tooltip="Arteriosclerosis, thrombosis, and vascular biology."/>
            </a:endParaRPr>
          </a:p>
        </p:txBody>
      </p:sp>
      <p:sp>
        <p:nvSpPr>
          <p:cNvPr id="81924" name="מלבן 4"/>
          <p:cNvSpPr>
            <a:spLocks noChangeArrowheads="1"/>
          </p:cNvSpPr>
          <p:nvPr/>
        </p:nvSpPr>
        <p:spPr bwMode="auto">
          <a:xfrm>
            <a:off x="714375" y="2992438"/>
            <a:ext cx="698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he-IL" altLang="he-IL" sz="1800">
                <a:solidFill>
                  <a:srgbClr val="FFFFFF"/>
                </a:solidFill>
              </a:rPr>
              <a:t>נויטרופילים מעכברים לא מבטאים אלפה דפנסין</a:t>
            </a:r>
            <a:endParaRPr lang="en-US" altLang="he-IL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395288" y="12065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FF00"/>
                </a:solidFill>
                <a:latin typeface="Arial" pitchFamily="34" charset="0"/>
              </a:rPr>
              <a:t>α-Defensins Induce a Post-translational Modification of Low Density Lipoprotein (LDL) That Promotes Atherosclerosis at Normal Levels of Plasma Cholesterol</a:t>
            </a:r>
          </a:p>
        </p:txBody>
      </p:sp>
      <p:sp>
        <p:nvSpPr>
          <p:cNvPr id="3" name="מלבן 2"/>
          <p:cNvSpPr/>
          <p:nvPr/>
        </p:nvSpPr>
        <p:spPr>
          <a:xfrm>
            <a:off x="628650" y="1809750"/>
            <a:ext cx="7615238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e-IL" sz="1600" b="0" dirty="0">
                <a:cs typeface="+mn-cs"/>
              </a:rPr>
              <a:t>50% מהחולים שמפתחים טרשת עורקים יש להם פרופיל שומני תקין או מוגבר קל</a:t>
            </a:r>
            <a:endParaRPr lang="en-US" sz="1600" b="0" dirty="0">
              <a:cs typeface="+mn-cs"/>
            </a:endParaRPr>
          </a:p>
          <a:p>
            <a:pPr eaLnBrk="0" hangingPunct="0">
              <a:defRPr/>
            </a:pPr>
            <a:endParaRPr lang="he-IL" sz="1600" b="0" dirty="0">
              <a:cs typeface="+mn-cs"/>
            </a:endParaRPr>
          </a:p>
          <a:p>
            <a:pPr eaLnBrk="0" hangingPunct="0">
              <a:defRPr/>
            </a:pPr>
            <a:r>
              <a:rPr lang="he-IL" sz="1600" b="0" dirty="0">
                <a:cs typeface="+mn-cs"/>
              </a:rPr>
              <a:t>מכאן המחשבה שישנו מנגנון נוסף שמסביר ותורם לטרשת העורקים</a:t>
            </a:r>
            <a:endParaRPr lang="en-US" sz="1600" b="0" dirty="0">
              <a:cs typeface="+mn-cs"/>
            </a:endParaRPr>
          </a:p>
          <a:p>
            <a:pPr eaLnBrk="0" hangingPunct="0">
              <a:defRPr/>
            </a:pPr>
            <a:endParaRPr lang="he-IL" sz="1600" b="0" dirty="0">
              <a:cs typeface="+mn-cs"/>
            </a:endParaRPr>
          </a:p>
          <a:p>
            <a:pPr eaLnBrk="0" hangingPunct="0">
              <a:defRPr/>
            </a:pPr>
            <a:endParaRPr lang="he-IL" sz="1600" b="0" dirty="0">
              <a:cs typeface="+mn-cs"/>
            </a:endParaRPr>
          </a:p>
          <a:p>
            <a:pPr eaLnBrk="0" hangingPunct="0">
              <a:defRPr/>
            </a:pPr>
            <a:r>
              <a:rPr lang="he-IL" sz="1600" b="0" dirty="0">
                <a:cs typeface="+mn-cs"/>
              </a:rPr>
              <a:t>דלקת תורמת לטרשת עורקים; </a:t>
            </a:r>
            <a:r>
              <a:rPr lang="he-IL" sz="1600" b="0" dirty="0">
                <a:cs typeface="+mn-cs"/>
              </a:rPr>
              <a:t>נבדקה השפעת </a:t>
            </a:r>
            <a:r>
              <a:rPr lang="he-IL" sz="1600" b="0" dirty="0">
                <a:cs typeface="+mn-cs"/>
              </a:rPr>
              <a:t>אלפה דפנסין הומני על הובלת, מטבוליזם, והשקעה </a:t>
            </a:r>
            <a:r>
              <a:rPr lang="en-US" sz="1600" b="0" dirty="0">
                <a:cs typeface="+mn-cs"/>
              </a:rPr>
              <a:t>LDL </a:t>
            </a:r>
            <a:r>
              <a:rPr lang="he-IL" sz="1600" b="0" dirty="0">
                <a:cs typeface="+mn-cs"/>
              </a:rPr>
              <a:t> בדפנות כלי דם וקידום טרשת עורקים במודל חיה של עכברים </a:t>
            </a:r>
            <a:r>
              <a:rPr lang="he-IL" sz="1600" b="0" dirty="0" err="1">
                <a:cs typeface="+mn-cs"/>
              </a:rPr>
              <a:t>טרנסגנים</a:t>
            </a:r>
            <a:r>
              <a:rPr lang="he-IL" sz="1600" b="0" dirty="0">
                <a:cs typeface="+mn-cs"/>
              </a:rPr>
              <a:t> שמבטאים אלפה דפנסין בתוך </a:t>
            </a:r>
            <a:r>
              <a:rPr lang="he-IL" sz="1600" b="0" dirty="0" err="1">
                <a:cs typeface="+mn-cs"/>
              </a:rPr>
              <a:t>הנויטרופילים</a:t>
            </a:r>
            <a:r>
              <a:rPr lang="he-IL" sz="1600" b="0" dirty="0">
                <a:cs typeface="+mn-cs"/>
              </a:rPr>
              <a:t>.</a:t>
            </a:r>
            <a:endParaRPr lang="he-IL" sz="1600" b="0" dirty="0">
              <a:cs typeface="+mn-cs"/>
            </a:endParaRPr>
          </a:p>
          <a:p>
            <a:pPr eaLnBrk="0" hangingPunct="0">
              <a:defRPr/>
            </a:pPr>
            <a:endParaRPr lang="en-US" sz="1600" b="0" dirty="0">
              <a:cs typeface="+mn-cs"/>
            </a:endParaRPr>
          </a:p>
          <a:p>
            <a:pPr eaLnBrk="0" hangingPunct="0">
              <a:defRPr/>
            </a:pPr>
            <a:r>
              <a:rPr lang="he-IL" sz="1600" b="0" u="sng" dirty="0">
                <a:cs typeface="+mn-cs"/>
              </a:rPr>
              <a:t>עכברים אלו פיתחו </a:t>
            </a:r>
            <a:r>
              <a:rPr lang="he-IL" sz="1600" u="sng" dirty="0">
                <a:solidFill>
                  <a:srgbClr val="FFFF00"/>
                </a:solidFill>
                <a:cs typeface="+mn-cs"/>
              </a:rPr>
              <a:t>קומפלקס</a:t>
            </a:r>
            <a:r>
              <a:rPr lang="he-IL" sz="1600" b="0" u="sng" dirty="0">
                <a:cs typeface="+mn-cs"/>
              </a:rPr>
              <a:t> משותף של (</a:t>
            </a:r>
            <a:r>
              <a:rPr lang="he-IL" sz="1600" u="sng" dirty="0">
                <a:solidFill>
                  <a:srgbClr val="FFFF00"/>
                </a:solidFill>
                <a:cs typeface="+mn-cs"/>
              </a:rPr>
              <a:t>אלפה-דפנסין+</a:t>
            </a:r>
            <a:r>
              <a:rPr lang="en-US" sz="1600" u="sng" dirty="0">
                <a:solidFill>
                  <a:srgbClr val="FFFF00"/>
                </a:solidFill>
                <a:cs typeface="+mn-cs"/>
              </a:rPr>
              <a:t>LDL</a:t>
            </a:r>
            <a:r>
              <a:rPr lang="he-IL" sz="1600" u="sng" dirty="0">
                <a:solidFill>
                  <a:srgbClr val="FFFF00"/>
                </a:solidFill>
                <a:cs typeface="+mn-cs"/>
              </a:rPr>
              <a:t>)</a:t>
            </a:r>
            <a:r>
              <a:rPr lang="he-IL" sz="1600" b="0" u="sng" dirty="0">
                <a:cs typeface="+mn-cs"/>
              </a:rPr>
              <a:t> ש:</a:t>
            </a:r>
          </a:p>
          <a:p>
            <a:pPr eaLnBrk="0" hangingPunct="0">
              <a:defRPr/>
            </a:pPr>
            <a:endParaRPr lang="en-US" sz="1600" b="0" u="sng" dirty="0">
              <a:cs typeface="+mn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he-IL" sz="1600" dirty="0">
                <a:cs typeface="+mn-cs"/>
              </a:rPr>
              <a:t>מזרז פינוי </a:t>
            </a:r>
            <a:r>
              <a:rPr lang="en-US" sz="1600" dirty="0">
                <a:cs typeface="+mn-cs"/>
              </a:rPr>
              <a:t>LDL</a:t>
            </a:r>
            <a:r>
              <a:rPr lang="he-IL" sz="1600" dirty="0">
                <a:cs typeface="+mn-cs"/>
              </a:rPr>
              <a:t> מזרם הדם ומגביר שקיעתו בדפנות כלי דם </a:t>
            </a:r>
            <a:endParaRPr lang="en-US" sz="1600" dirty="0">
              <a:cs typeface="+mn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he-IL" sz="1600" dirty="0">
                <a:cs typeface="+mn-cs"/>
              </a:rPr>
              <a:t>משרה יצירת </a:t>
            </a:r>
            <a:r>
              <a:rPr lang="en-US" sz="1600" dirty="0">
                <a:cs typeface="+mn-cs"/>
              </a:rPr>
              <a:t>CATHEPSINS</a:t>
            </a:r>
            <a:r>
              <a:rPr lang="he-IL" sz="1600" dirty="0">
                <a:cs typeface="+mn-cs"/>
              </a:rPr>
              <a:t> מתאי </a:t>
            </a:r>
            <a:r>
              <a:rPr lang="he-IL" sz="1600" dirty="0" err="1">
                <a:cs typeface="+mn-cs"/>
              </a:rPr>
              <a:t>אנדותל</a:t>
            </a:r>
            <a:endParaRPr lang="en-US" sz="1600" dirty="0">
              <a:cs typeface="+mn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he-IL" sz="1600" dirty="0">
                <a:cs typeface="+mn-cs"/>
              </a:rPr>
              <a:t>מגביר חדירות תאי </a:t>
            </a:r>
            <a:r>
              <a:rPr lang="he-IL" sz="1600" dirty="0" err="1">
                <a:cs typeface="+mn-cs"/>
              </a:rPr>
              <a:t>האנדותל</a:t>
            </a:r>
            <a:r>
              <a:rPr lang="he-IL" sz="1600" dirty="0">
                <a:cs typeface="+mn-cs"/>
              </a:rPr>
              <a:t> ל </a:t>
            </a:r>
            <a:r>
              <a:rPr lang="en-US" sz="1600" dirty="0">
                <a:cs typeface="+mn-cs"/>
              </a:rPr>
              <a:t>LDL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he-IL" sz="1600" dirty="0">
                <a:cs typeface="+mn-cs"/>
              </a:rPr>
              <a:t>משרה יצירת </a:t>
            </a:r>
            <a:r>
              <a:rPr lang="he-IL" sz="1600" dirty="0" err="1">
                <a:cs typeface="+mn-cs"/>
              </a:rPr>
              <a:t>רובדים</a:t>
            </a:r>
            <a:r>
              <a:rPr lang="he-IL" sz="1600" dirty="0">
                <a:cs typeface="+mn-cs"/>
              </a:rPr>
              <a:t> </a:t>
            </a:r>
            <a:r>
              <a:rPr lang="he-IL" sz="1600" dirty="0" err="1">
                <a:cs typeface="+mn-cs"/>
              </a:rPr>
              <a:t>טרשתיים</a:t>
            </a:r>
            <a:r>
              <a:rPr lang="he-IL" sz="1600" dirty="0">
                <a:cs typeface="+mn-cs"/>
              </a:rPr>
              <a:t> באבי העורקים ובשורש שלו בעכברים תחת דיאטה רגילה ועם רמות </a:t>
            </a:r>
            <a:r>
              <a:rPr lang="en-US" sz="1600" dirty="0">
                <a:cs typeface="+mn-cs"/>
              </a:rPr>
              <a:t>LDL</a:t>
            </a:r>
            <a:r>
              <a:rPr lang="he-IL" sz="1600" dirty="0">
                <a:cs typeface="+mn-cs"/>
              </a:rPr>
              <a:t> תקינות.</a:t>
            </a:r>
            <a:endParaRPr lang="en-US" sz="1600" dirty="0">
              <a:cs typeface="+mn-cs"/>
            </a:endParaRPr>
          </a:p>
          <a:p>
            <a:pPr algn="l" rtl="0" eaLnBrk="0" hangingPunct="0">
              <a:defRPr/>
            </a:pPr>
            <a:endParaRPr lang="en-US" sz="1600" b="0" dirty="0">
              <a:cs typeface="+mn-cs"/>
            </a:endParaRP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628650" y="6361113"/>
            <a:ext cx="445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latin typeface="Arial" pitchFamily="34" charset="0"/>
              </a:rPr>
              <a:t>Abu Fanne et al</a:t>
            </a:r>
            <a:r>
              <a:rPr lang="en-US" altLang="he-IL" sz="1200">
                <a:latin typeface="Arial" pitchFamily="34" charset="0"/>
              </a:rPr>
              <a:t>., </a:t>
            </a:r>
            <a:r>
              <a:rPr lang="en-US" altLang="he-IL" sz="1200" b="0">
                <a:latin typeface="Arial" pitchFamily="34" charset="0"/>
              </a:rPr>
              <a:t>J Biol Chem. 2016 Feb 5;291(6):2777-86</a:t>
            </a:r>
            <a:endParaRPr lang="en-US" altLang="he-IL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395288" y="239713"/>
            <a:ext cx="7848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rgbClr val="FFFF00"/>
                </a:solidFill>
                <a:latin typeface="Arial" pitchFamily="34" charset="0"/>
              </a:rPr>
              <a:t>α-Defensins Induce a Post-translational Modification of Low Density Lipoprotein (LDL) That Promotes Atherosclerosis at Normal Levels of Plasma Cholesterol</a:t>
            </a:r>
          </a:p>
        </p:txBody>
      </p:sp>
      <p:sp>
        <p:nvSpPr>
          <p:cNvPr id="83971" name="מלבן 2"/>
          <p:cNvSpPr>
            <a:spLocks noChangeArrowheads="1"/>
          </p:cNvSpPr>
          <p:nvPr/>
        </p:nvSpPr>
        <p:spPr bwMode="auto">
          <a:xfrm>
            <a:off x="628650" y="3143250"/>
            <a:ext cx="7615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000">
                <a:latin typeface="Arial" pitchFamily="34" charset="0"/>
              </a:rPr>
              <a:t>נתונים אלו מזהים מקשר אפשרי חדש בין דלקת והתפתחות טרשת עורקים</a:t>
            </a:r>
            <a:endParaRPr lang="en-US" altLang="he-IL" sz="2000">
              <a:latin typeface="Arial" pitchFamily="34" charset="0"/>
            </a:endParaRPr>
          </a:p>
        </p:txBody>
      </p:sp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733425" y="6122988"/>
            <a:ext cx="445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 i="1">
                <a:latin typeface="Arial" pitchFamily="34" charset="0"/>
              </a:rPr>
              <a:t>Abu Fanne et al</a:t>
            </a:r>
            <a:r>
              <a:rPr lang="en-US" altLang="he-IL" sz="1200">
                <a:latin typeface="Arial" pitchFamily="34" charset="0"/>
              </a:rPr>
              <a:t>., </a:t>
            </a:r>
            <a:r>
              <a:rPr lang="en-US" altLang="he-IL" sz="1200" b="0">
                <a:latin typeface="Arial" pitchFamily="34" charset="0"/>
              </a:rPr>
              <a:t>J Biol Chem. 2016 Feb 5;291(6):2777-86</a:t>
            </a:r>
            <a:endParaRPr lang="en-US" altLang="he-IL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sz="quarter"/>
          </p:nvPr>
        </p:nvSpPr>
        <p:spPr>
          <a:xfrm>
            <a:off x="608013" y="442913"/>
            <a:ext cx="7772400" cy="1555750"/>
          </a:xfrm>
        </p:spPr>
        <p:txBody>
          <a:bodyPr/>
          <a:lstStyle/>
          <a:p>
            <a:pPr algn="l">
              <a:defRPr/>
            </a:pPr>
            <a:r>
              <a:rPr lang="en-US" sz="2400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Pathogenesis, prevention and management of alpha-defensin mediated inflammatory thrombosis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sz="quarter" idx="1"/>
          </p:nvPr>
        </p:nvSpPr>
        <p:spPr>
          <a:xfrm>
            <a:off x="1069975" y="2376488"/>
            <a:ext cx="7064375" cy="3921125"/>
          </a:xfrm>
        </p:spPr>
        <p:txBody>
          <a:bodyPr/>
          <a:lstStyle/>
          <a:p>
            <a:pPr marL="285750" indent="-285750" algn="r" rtl="1">
              <a:buFont typeface="Wingdings" pitchFamily="2" charset="2"/>
              <a:buChar char="q"/>
              <a:defRPr/>
            </a:pPr>
            <a:r>
              <a:rPr lang="he-IL" sz="1800" dirty="0" smtClean="0">
                <a:effectLst/>
              </a:rPr>
              <a:t>מה המנגנון שמקשר בין דלקת </a:t>
            </a:r>
            <a:r>
              <a:rPr lang="he-IL" sz="1800" dirty="0" err="1" smtClean="0">
                <a:effectLst/>
              </a:rPr>
              <a:t>להומיוסטזיס</a:t>
            </a:r>
            <a:r>
              <a:rPr lang="he-IL" sz="1800" dirty="0" smtClean="0">
                <a:effectLst/>
              </a:rPr>
              <a:t> של הדם?!</a:t>
            </a:r>
          </a:p>
          <a:p>
            <a:pPr algn="r" rtl="1">
              <a:defRPr/>
            </a:pPr>
            <a:endParaRPr lang="he-IL" sz="1800" dirty="0">
              <a:effectLst/>
            </a:endParaRPr>
          </a:p>
          <a:p>
            <a:pPr marL="285750" indent="-285750" algn="r" rtl="1">
              <a:buFont typeface="Wingdings" pitchFamily="2" charset="2"/>
              <a:buChar char="q"/>
              <a:defRPr/>
            </a:pPr>
            <a:r>
              <a:rPr lang="he-IL" sz="1800" dirty="0" smtClean="0">
                <a:effectLst/>
              </a:rPr>
              <a:t>נבדק בעבודה זו הקשר בין אלפה דפנסין ליצירת קריש דם ומאפייניו בתנאי חיה ומעבדה.</a:t>
            </a:r>
          </a:p>
          <a:p>
            <a:pPr algn="r" rtl="1">
              <a:defRPr/>
            </a:pPr>
            <a:endParaRPr lang="en-US" sz="1800" dirty="0">
              <a:effectLst/>
            </a:endParaRPr>
          </a:p>
          <a:p>
            <a:pPr marL="285750" indent="-285750" algn="r" rtl="1">
              <a:buFont typeface="Wingdings" pitchFamily="2" charset="2"/>
              <a:buChar char="q"/>
              <a:defRPr/>
            </a:pPr>
            <a:r>
              <a:rPr lang="he-IL" sz="1800" dirty="0" smtClean="0">
                <a:effectLst/>
              </a:rPr>
              <a:t>הפעלת המסלול ה </a:t>
            </a:r>
            <a:r>
              <a:rPr lang="en-US" sz="1800" dirty="0" smtClean="0">
                <a:effectLst/>
              </a:rPr>
              <a:t>INTRINSIC</a:t>
            </a:r>
            <a:r>
              <a:rPr lang="he-IL" sz="1800" dirty="0" smtClean="0">
                <a:effectLst/>
              </a:rPr>
              <a:t> של מערכת הקרישה בדם מלא גורם להפרשת אלפה דפנסין </a:t>
            </a:r>
            <a:r>
              <a:rPr lang="he-IL" sz="1800" dirty="0" err="1" smtClean="0">
                <a:effectLst/>
              </a:rPr>
              <a:t>מנויטרופילים</a:t>
            </a:r>
            <a:endParaRPr lang="he-IL" sz="1800" dirty="0" smtClean="0">
              <a:effectLst/>
            </a:endParaRPr>
          </a:p>
          <a:p>
            <a:pPr algn="r" rtl="1">
              <a:defRPr/>
            </a:pPr>
            <a:endParaRPr lang="en-US" sz="1800" dirty="0">
              <a:effectLst/>
            </a:endParaRPr>
          </a:p>
          <a:p>
            <a:pPr marL="285750" indent="-285750" algn="r" rtl="1">
              <a:buFont typeface="Wingdings" pitchFamily="2" charset="2"/>
              <a:buChar char="q"/>
              <a:defRPr/>
            </a:pPr>
            <a:r>
              <a:rPr lang="he-IL" sz="1800" dirty="0">
                <a:effectLst/>
              </a:rPr>
              <a:t>אלפה דפנסין מעורב ברשת קרישי </a:t>
            </a:r>
            <a:r>
              <a:rPr lang="he-IL" sz="1800" dirty="0" err="1">
                <a:effectLst/>
              </a:rPr>
              <a:t>פברין</a:t>
            </a:r>
            <a:r>
              <a:rPr lang="he-IL" sz="1800" dirty="0">
                <a:effectLst/>
              </a:rPr>
              <a:t>, מזרז </a:t>
            </a:r>
            <a:r>
              <a:rPr lang="he-IL" sz="1800" dirty="0" err="1">
                <a:effectLst/>
              </a:rPr>
              <a:t>פולמרזציה</a:t>
            </a:r>
            <a:r>
              <a:rPr lang="he-IL" sz="1800" dirty="0">
                <a:effectLst/>
              </a:rPr>
              <a:t> של </a:t>
            </a:r>
            <a:r>
              <a:rPr lang="he-IL" sz="1800" dirty="0" err="1">
                <a:effectLst/>
              </a:rPr>
              <a:t>פברין</a:t>
            </a:r>
            <a:r>
              <a:rPr lang="he-IL" sz="1800" dirty="0">
                <a:effectLst/>
              </a:rPr>
              <a:t>, מעלה את צפיפות וסיעוף סיבי </a:t>
            </a:r>
            <a:r>
              <a:rPr lang="he-IL" sz="1800" dirty="0" err="1">
                <a:effectLst/>
              </a:rPr>
              <a:t>הפברין</a:t>
            </a:r>
            <a:r>
              <a:rPr lang="he-IL" sz="1800" dirty="0">
                <a:effectLst/>
              </a:rPr>
              <a:t> ומונע </a:t>
            </a:r>
            <a:r>
              <a:rPr lang="he-IL" sz="1800" dirty="0" err="1">
                <a:effectLst/>
              </a:rPr>
              <a:t>פברונוליזה</a:t>
            </a:r>
            <a:r>
              <a:rPr lang="he-IL" sz="1800" dirty="0">
                <a:effectLst/>
              </a:rPr>
              <a:t> תלוית </a:t>
            </a:r>
            <a:r>
              <a:rPr lang="en-US" sz="1800" dirty="0" err="1">
                <a:effectLst/>
              </a:rPr>
              <a:t>tPA</a:t>
            </a:r>
            <a:r>
              <a:rPr lang="he-IL" sz="1800" dirty="0">
                <a:effectLst/>
              </a:rPr>
              <a:t> בצלחת.</a:t>
            </a:r>
            <a:endParaRPr lang="en-US" sz="1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sz="quarter" idx="1"/>
          </p:nvPr>
        </p:nvSpPr>
        <p:spPr>
          <a:xfrm>
            <a:off x="349250" y="1858963"/>
            <a:ext cx="8526463" cy="4491037"/>
          </a:xfrm>
        </p:spPr>
        <p:txBody>
          <a:bodyPr/>
          <a:lstStyle/>
          <a:p>
            <a:pPr algn="r" rtl="1">
              <a:defRPr/>
            </a:pPr>
            <a:endParaRPr lang="en-US" sz="1600" dirty="0">
              <a:effectLst/>
            </a:endParaRPr>
          </a:p>
          <a:p>
            <a:pPr marL="285750" indent="-285750" algn="r" rtl="1">
              <a:buFont typeface="Wingdings" pitchFamily="2" charset="2"/>
              <a:buChar char="q"/>
              <a:defRPr/>
            </a:pPr>
            <a:r>
              <a:rPr lang="he-IL" sz="1800" b="1" kern="1200" dirty="0" smtClean="0">
                <a:latin typeface="Arial" pitchFamily="34" charset="0"/>
              </a:rPr>
              <a:t>במודל </a:t>
            </a:r>
            <a:r>
              <a:rPr lang="he-IL" sz="1800" b="1" kern="1200" dirty="0">
                <a:latin typeface="Arial" pitchFamily="34" charset="0"/>
              </a:rPr>
              <a:t>פקקת בעכברים, קשירה חלקית של הוריד הנבוב התחתון בעכברי האלפה הובילה ליצירת קריש חוסם עשיר בנויטרופילים אף תחת מינון </a:t>
            </a:r>
            <a:r>
              <a:rPr lang="he-IL" sz="1800" b="1" kern="1200" dirty="0" err="1">
                <a:latin typeface="Arial" pitchFamily="34" charset="0"/>
              </a:rPr>
              <a:t>היפרין</a:t>
            </a:r>
            <a:r>
              <a:rPr lang="he-IL" sz="1800" b="1" kern="1200" dirty="0">
                <a:latin typeface="Arial" pitchFamily="34" charset="0"/>
              </a:rPr>
              <a:t> שמנע היווצרות </a:t>
            </a:r>
            <a:r>
              <a:rPr lang="he-IL" sz="1800" b="1" kern="1200" dirty="0" smtClean="0">
                <a:latin typeface="Arial" pitchFamily="34" charset="0"/>
              </a:rPr>
              <a:t>הקריש בעכברי </a:t>
            </a:r>
            <a:r>
              <a:rPr lang="he-IL" sz="1800" b="1" kern="1200" dirty="0">
                <a:latin typeface="Arial" pitchFamily="34" charset="0"/>
              </a:rPr>
              <a:t>הביקורת</a:t>
            </a:r>
            <a:r>
              <a:rPr lang="he-IL" sz="1800" b="1" kern="1200" dirty="0" smtClean="0">
                <a:latin typeface="Arial" pitchFamily="34" charset="0"/>
              </a:rPr>
              <a:t>.</a:t>
            </a:r>
            <a:endParaRPr lang="en-US" sz="1800" b="1" kern="1200" dirty="0">
              <a:latin typeface="Arial" pitchFamily="34" charset="0"/>
            </a:endParaRPr>
          </a:p>
          <a:p>
            <a:pPr marL="342900" indent="-342900" algn="r" rtl="1">
              <a:buFont typeface="Wingdings" pitchFamily="2" charset="2"/>
              <a:buChar char="q"/>
              <a:defRPr/>
            </a:pPr>
            <a:endParaRPr lang="en-US" sz="1800" b="1" kern="1200" dirty="0">
              <a:latin typeface="Arial" pitchFamily="34" charset="0"/>
            </a:endParaRPr>
          </a:p>
          <a:p>
            <a:pPr marL="342900" indent="-342900" algn="r" rtl="1">
              <a:buFont typeface="Wingdings" pitchFamily="2" charset="2"/>
              <a:buChar char="q"/>
              <a:defRPr/>
            </a:pPr>
            <a:r>
              <a:rPr lang="he-IL" sz="1800" b="1" kern="1200" dirty="0">
                <a:latin typeface="Arial" pitchFamily="34" charset="0"/>
              </a:rPr>
              <a:t>קריש הדם שנוצר </a:t>
            </a:r>
            <a:r>
              <a:rPr lang="he-IL" sz="1800" b="1" kern="1200" dirty="0" err="1">
                <a:latin typeface="Arial" pitchFamily="34" charset="0"/>
              </a:rPr>
              <a:t>בוריד</a:t>
            </a:r>
            <a:r>
              <a:rPr lang="he-IL" sz="1800" b="1" kern="1200" dirty="0">
                <a:latin typeface="Arial" pitchFamily="34" charset="0"/>
              </a:rPr>
              <a:t> הנבוב בעכברי האלפה מורכב מרשת </a:t>
            </a:r>
            <a:r>
              <a:rPr lang="he-IL" sz="1800" b="1" kern="1200" dirty="0" err="1">
                <a:latin typeface="Arial" pitchFamily="34" charset="0"/>
              </a:rPr>
              <a:t>פברין</a:t>
            </a:r>
            <a:r>
              <a:rPr lang="he-IL" sz="1800" b="1" kern="1200" dirty="0">
                <a:latin typeface="Arial" pitchFamily="34" charset="0"/>
              </a:rPr>
              <a:t> צפופה </a:t>
            </a:r>
            <a:r>
              <a:rPr lang="he-IL" sz="1800" b="1" kern="1200" dirty="0" smtClean="0">
                <a:latin typeface="Arial" pitchFamily="34" charset="0"/>
              </a:rPr>
              <a:t>ודחוסה.</a:t>
            </a:r>
          </a:p>
          <a:p>
            <a:pPr marL="342900" indent="-342900" algn="r" rtl="1">
              <a:buFont typeface="Wingdings" pitchFamily="2" charset="2"/>
              <a:buChar char="q"/>
              <a:defRPr/>
            </a:pPr>
            <a:endParaRPr lang="en-US" sz="1800" b="1" kern="1200" dirty="0">
              <a:latin typeface="Arial" pitchFamily="34" charset="0"/>
            </a:endParaRPr>
          </a:p>
          <a:p>
            <a:pPr marL="342900" indent="-342900" algn="r" rtl="1">
              <a:buFont typeface="Wingdings" pitchFamily="2" charset="2"/>
              <a:buChar char="q"/>
              <a:defRPr/>
            </a:pPr>
            <a:r>
              <a:rPr lang="he-IL" sz="1800" b="1" kern="1200" dirty="0">
                <a:latin typeface="Arial" pitchFamily="34" charset="0"/>
              </a:rPr>
              <a:t>מתן </a:t>
            </a:r>
            <a:r>
              <a:rPr lang="he-IL" sz="1800" b="1" kern="1200" dirty="0" err="1">
                <a:latin typeface="Arial" pitchFamily="34" charset="0"/>
              </a:rPr>
              <a:t>כולכיצין</a:t>
            </a:r>
            <a:r>
              <a:rPr lang="he-IL" sz="1800" b="1" kern="1200" dirty="0">
                <a:latin typeface="Arial" pitchFamily="34" charset="0"/>
              </a:rPr>
              <a:t> לעכברי האלפה מונע הפרשה של אלפה דפנסין ומחזיר תגובתיות </a:t>
            </a:r>
            <a:r>
              <a:rPr lang="he-IL" sz="1800" b="1" kern="1200" dirty="0" err="1">
                <a:latin typeface="Arial" pitchFamily="34" charset="0"/>
              </a:rPr>
              <a:t>להיפרין</a:t>
            </a:r>
            <a:r>
              <a:rPr lang="he-IL" sz="1800" b="1" kern="1200" dirty="0">
                <a:latin typeface="Arial" pitchFamily="34" charset="0"/>
              </a:rPr>
              <a:t> כמו בעכברי הביקורת</a:t>
            </a:r>
            <a:r>
              <a:rPr lang="he-IL" sz="1800" b="1" kern="1200" dirty="0" smtClean="0">
                <a:latin typeface="Arial" pitchFamily="34" charset="0"/>
              </a:rPr>
              <a:t>.</a:t>
            </a:r>
          </a:p>
          <a:p>
            <a:pPr marL="342900" indent="-342900" algn="r" rtl="1">
              <a:buFont typeface="Wingdings" pitchFamily="2" charset="2"/>
              <a:buChar char="q"/>
              <a:defRPr/>
            </a:pPr>
            <a:endParaRPr lang="en-US" sz="1800" b="1" kern="1200" dirty="0">
              <a:latin typeface="Arial" pitchFamily="34" charset="0"/>
            </a:endParaRPr>
          </a:p>
          <a:p>
            <a:pPr marL="342900" indent="-342900" algn="r" rtl="1">
              <a:buFont typeface="Wingdings" pitchFamily="2" charset="2"/>
              <a:buChar char="q"/>
              <a:defRPr/>
            </a:pPr>
            <a:r>
              <a:rPr lang="he-IL" sz="1800" b="1" dirty="0" smtClean="0">
                <a:solidFill>
                  <a:srgbClr val="FFFF00"/>
                </a:solidFill>
                <a:effectLst/>
              </a:rPr>
              <a:t>נתונים אלה מסמלים את האלפה דפנסין כמקשר משמעותי אפשרי בין </a:t>
            </a:r>
            <a:r>
              <a:rPr lang="en-US" sz="1800" b="1" dirty="0">
                <a:solidFill>
                  <a:srgbClr val="FFFF00"/>
                </a:solidFill>
                <a:effectLst/>
              </a:rPr>
              <a:t>innate immunity </a:t>
            </a:r>
            <a:r>
              <a:rPr lang="he-IL" sz="1800" b="1" dirty="0" smtClean="0">
                <a:solidFill>
                  <a:srgbClr val="FFFF00"/>
                </a:solidFill>
                <a:effectLst/>
              </a:rPr>
              <a:t> להקרשת דם, ומציע גישה חדשה למניעה וטיפול בהקרשת הדם בהקשר של דלקת.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 bwMode="auto">
          <a:xfrm>
            <a:off x="608013" y="442913"/>
            <a:ext cx="7772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Pathogenesis, prevention and management of alpha-defensin mediated inflammatory thrombosis</a:t>
            </a:r>
            <a:endParaRPr lang="en-US" sz="2400" dirty="0">
              <a:solidFill>
                <a:srgbClr val="FFFF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endParaRPr lang="he-IL" sz="2800" dirty="0" smtClean="0">
              <a:effectLst/>
            </a:endParaRPr>
          </a:p>
          <a:p>
            <a:pPr algn="r" rtl="1">
              <a:defRPr/>
            </a:pPr>
            <a:endParaRPr lang="he-IL" sz="2800" dirty="0">
              <a:effectLst/>
            </a:endParaRPr>
          </a:p>
          <a:p>
            <a:pPr algn="r" rtl="1">
              <a:defRPr/>
            </a:pPr>
            <a:r>
              <a:rPr lang="he-IL" sz="2800" dirty="0" smtClean="0">
                <a:effectLst/>
              </a:rPr>
              <a:t>בדיקת </a:t>
            </a:r>
            <a:r>
              <a:rPr lang="he-IL" sz="2800" dirty="0">
                <a:effectLst/>
              </a:rPr>
              <a:t>הקשר בין רמות הפפטיד אלפה דפנסין והתפתחות אוטם שריר הלב לאחר </a:t>
            </a:r>
            <a:r>
              <a:rPr lang="he-IL" sz="2800" dirty="0" smtClean="0">
                <a:effectLst/>
              </a:rPr>
              <a:t>צנתור </a:t>
            </a:r>
            <a:r>
              <a:rPr lang="he-IL" sz="2800" dirty="0">
                <a:effectLst/>
              </a:rPr>
              <a:t>התערבותי.</a:t>
            </a:r>
            <a:endParaRPr lang="en-US" sz="2800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dirty="0" smtClean="0"/>
              <a:t>מטרת המחקר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6563" y="2332038"/>
            <a:ext cx="8229600" cy="4525962"/>
          </a:xfrm>
        </p:spPr>
        <p:txBody>
          <a:bodyPr/>
          <a:lstStyle/>
          <a:p>
            <a:pPr algn="r" rtl="1">
              <a:defRPr/>
            </a:pPr>
            <a:r>
              <a:rPr lang="he-IL" sz="2800" dirty="0">
                <a:effectLst/>
              </a:rPr>
              <a:t>ההשערה היא ששפעול </a:t>
            </a:r>
            <a:r>
              <a:rPr lang="he-IL" sz="2800" dirty="0" err="1">
                <a:effectLst/>
              </a:rPr>
              <a:t>נויטרופילי</a:t>
            </a:r>
            <a:r>
              <a:rPr lang="he-IL" sz="2800" dirty="0">
                <a:effectLst/>
              </a:rPr>
              <a:t> דלקתי </a:t>
            </a:r>
            <a:r>
              <a:rPr lang="he-IL" sz="2800" dirty="0" smtClean="0">
                <a:effectLst/>
              </a:rPr>
              <a:t>יוביל להפרשת </a:t>
            </a:r>
            <a:r>
              <a:rPr lang="he-IL" sz="2800" dirty="0">
                <a:effectLst/>
              </a:rPr>
              <a:t>אלפה דפנסין </a:t>
            </a:r>
            <a:r>
              <a:rPr lang="he-IL" sz="2800" dirty="0" smtClean="0">
                <a:effectLst/>
              </a:rPr>
              <a:t>שיכול </a:t>
            </a:r>
            <a:r>
              <a:rPr lang="he-IL" sz="2800" dirty="0">
                <a:effectLst/>
              </a:rPr>
              <a:t>להחיש הפעלת טסיות ולעכב </a:t>
            </a:r>
            <a:r>
              <a:rPr lang="he-IL" sz="2800" dirty="0" err="1">
                <a:effectLst/>
              </a:rPr>
              <a:t>טרומבוליזה</a:t>
            </a:r>
            <a:r>
              <a:rPr lang="he-IL" sz="2800" dirty="0">
                <a:effectLst/>
              </a:rPr>
              <a:t> ובכך לתרום להתפתחות נזק </a:t>
            </a:r>
            <a:r>
              <a:rPr lang="he-IL" sz="2800" dirty="0" err="1">
                <a:effectLst/>
              </a:rPr>
              <a:t>מיוקארדיאלי</a:t>
            </a:r>
            <a:r>
              <a:rPr lang="he-IL" sz="2800" dirty="0">
                <a:effectLst/>
              </a:rPr>
              <a:t> לאחר צנתור כלילי התערבותי במנגנון תואם "אמבולזציה דסטאלית". </a:t>
            </a:r>
            <a:endParaRPr lang="en-US" sz="2800" dirty="0">
              <a:effectLst/>
            </a:endParaRPr>
          </a:p>
          <a:p>
            <a:pPr algn="r" rtl="1">
              <a:defRPr/>
            </a:pPr>
            <a:endParaRPr lang="en-US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dirty="0" smtClean="0"/>
              <a:t>השערת המחקר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2125" y="1039813"/>
            <a:ext cx="8229600" cy="5170487"/>
          </a:xfrm>
        </p:spPr>
        <p:txBody>
          <a:bodyPr/>
          <a:lstStyle/>
          <a:p>
            <a:pPr algn="r" rtl="1">
              <a:defRPr/>
            </a:pPr>
            <a:r>
              <a:rPr lang="he-IL" sz="2400" b="1" dirty="0">
                <a:solidFill>
                  <a:srgbClr val="FFFF00"/>
                </a:solidFill>
                <a:effectLst/>
              </a:rPr>
              <a:t>מערך המחקר </a:t>
            </a:r>
            <a:endParaRPr lang="en-US" sz="2400" dirty="0">
              <a:solidFill>
                <a:srgbClr val="FFFF00"/>
              </a:solidFill>
              <a:effectLst/>
            </a:endParaRPr>
          </a:p>
          <a:p>
            <a:pPr marL="0" indent="0" algn="r" rtl="1">
              <a:buFont typeface="Wingdings" pitchFamily="2" charset="2"/>
              <a:buNone/>
              <a:defRPr/>
            </a:pPr>
            <a:r>
              <a:rPr lang="he-IL" sz="2000" dirty="0" smtClean="0">
                <a:effectLst/>
              </a:rPr>
              <a:t>     ניסוי </a:t>
            </a:r>
            <a:r>
              <a:rPr lang="he-IL" sz="2000" dirty="0">
                <a:effectLst/>
              </a:rPr>
              <a:t>מבוקר לא סמוי בבני אדם. חד מוסדי פרוספקטיבי, ללא מוצר מחקר.</a:t>
            </a:r>
            <a:endParaRPr lang="en-US" sz="2000" dirty="0">
              <a:effectLst/>
            </a:endParaRPr>
          </a:p>
          <a:p>
            <a:pPr marL="0" indent="0" algn="r" rtl="1">
              <a:buFont typeface="Wingdings" pitchFamily="2" charset="2"/>
              <a:buNone/>
              <a:defRPr/>
            </a:pPr>
            <a:endParaRPr lang="en-US" sz="2000" dirty="0">
              <a:effectLst/>
            </a:endParaRPr>
          </a:p>
          <a:p>
            <a:pPr algn="r" rtl="1">
              <a:defRPr/>
            </a:pPr>
            <a:r>
              <a:rPr lang="he-IL" sz="2400" b="1" dirty="0">
                <a:solidFill>
                  <a:srgbClr val="FFFF00"/>
                </a:solidFill>
                <a:effectLst/>
              </a:rPr>
              <a:t>אוכלוסיית </a:t>
            </a:r>
            <a:r>
              <a:rPr lang="he-IL" sz="2400" b="1" dirty="0" smtClean="0">
                <a:solidFill>
                  <a:srgbClr val="FFFF00"/>
                </a:solidFill>
                <a:effectLst/>
              </a:rPr>
              <a:t>המחקר</a:t>
            </a:r>
          </a:p>
          <a:p>
            <a:pPr algn="r" rtl="1">
              <a:buFont typeface="Wingdings" pitchFamily="2" charset="2"/>
              <a:buChar char="Ø"/>
              <a:defRPr/>
            </a:pPr>
            <a:r>
              <a:rPr lang="he-IL" sz="2000" dirty="0" smtClean="0">
                <a:effectLst/>
              </a:rPr>
              <a:t>חולים יציבים עם </a:t>
            </a:r>
            <a:r>
              <a:rPr lang="he-IL" sz="2000" dirty="0" err="1" smtClean="0">
                <a:effectLst/>
              </a:rPr>
              <a:t>ביומרקרים</a:t>
            </a:r>
            <a:r>
              <a:rPr lang="he-IL" sz="2000" dirty="0" smtClean="0">
                <a:effectLst/>
              </a:rPr>
              <a:t> לבביים שליליים (</a:t>
            </a:r>
            <a:r>
              <a:rPr lang="he-IL" sz="2000" dirty="0" err="1" smtClean="0">
                <a:effectLst/>
              </a:rPr>
              <a:t>טרופונין</a:t>
            </a:r>
            <a:r>
              <a:rPr lang="he-IL" sz="2000" dirty="0" smtClean="0">
                <a:effectLst/>
              </a:rPr>
              <a:t> ו </a:t>
            </a:r>
            <a:r>
              <a:rPr lang="en-US" sz="2000" dirty="0" smtClean="0">
                <a:effectLst/>
              </a:rPr>
              <a:t>CPK</a:t>
            </a:r>
            <a:r>
              <a:rPr lang="he-IL" sz="2000" dirty="0" smtClean="0">
                <a:effectLst/>
              </a:rPr>
              <a:t>) שתוכננו לצנתור התערבותי במחלקה לקרדיולוגיה במרכז רפואי הלל יפה (תעוקת חזה יציבה/לא יציבה, מיפוי חיובי, צנתור יזום מדורג, מבחן מאמץ חיובי). </a:t>
            </a:r>
            <a:endParaRPr lang="he-IL" sz="2000" b="1" dirty="0">
              <a:effectLst/>
            </a:endParaRPr>
          </a:p>
          <a:p>
            <a:pPr marL="0" indent="0" algn="r" rtl="1">
              <a:buFont typeface="Wingdings" pitchFamily="2" charset="2"/>
              <a:buNone/>
              <a:defRPr/>
            </a:pPr>
            <a:endParaRPr lang="en-US" sz="2000" dirty="0">
              <a:effectLst/>
            </a:endParaRPr>
          </a:p>
          <a:p>
            <a:pPr algn="r" rtl="1">
              <a:buFont typeface="Wingdings" pitchFamily="2" charset="2"/>
              <a:buChar char="Ø"/>
              <a:defRPr/>
            </a:pPr>
            <a:r>
              <a:rPr lang="he-IL" sz="2000" dirty="0">
                <a:effectLst/>
              </a:rPr>
              <a:t>לפני הצנתור כל החולים </a:t>
            </a:r>
            <a:r>
              <a:rPr lang="he-IL" sz="2000" dirty="0" smtClean="0">
                <a:effectLst/>
              </a:rPr>
              <a:t>קיבלו הפרין </a:t>
            </a:r>
            <a:r>
              <a:rPr lang="he-IL" sz="2000" dirty="0">
                <a:effectLst/>
              </a:rPr>
              <a:t>במינון 70 יחידות/</a:t>
            </a:r>
            <a:r>
              <a:rPr lang="he-IL" sz="2000" dirty="0" err="1">
                <a:effectLst/>
              </a:rPr>
              <a:t>קג</a:t>
            </a:r>
            <a:r>
              <a:rPr lang="he-IL" sz="2000" dirty="0">
                <a:effectLst/>
              </a:rPr>
              <a:t> תוך </a:t>
            </a:r>
            <a:r>
              <a:rPr lang="he-IL" sz="2000" dirty="0" smtClean="0">
                <a:effectLst/>
              </a:rPr>
              <a:t>ורידי, לאחר העמסה של </a:t>
            </a:r>
            <a:r>
              <a:rPr lang="he-IL" sz="2000" dirty="0" err="1" smtClean="0">
                <a:effectLst/>
              </a:rPr>
              <a:t>פלביקס</a:t>
            </a:r>
            <a:r>
              <a:rPr lang="he-IL" sz="2000" dirty="0" smtClean="0">
                <a:effectLst/>
              </a:rPr>
              <a:t> </a:t>
            </a:r>
            <a:r>
              <a:rPr lang="he-IL" sz="2000" dirty="0" err="1" smtClean="0">
                <a:effectLst/>
              </a:rPr>
              <a:t>וסטטנים</a:t>
            </a:r>
            <a:r>
              <a:rPr lang="he-IL" sz="2000" dirty="0" smtClean="0">
                <a:effectLst/>
              </a:rPr>
              <a:t> במינון גבוה; </a:t>
            </a:r>
            <a:r>
              <a:rPr lang="he-IL" sz="2000" dirty="0">
                <a:effectLst/>
              </a:rPr>
              <a:t>סוג הסטנט המושתל </a:t>
            </a:r>
            <a:r>
              <a:rPr lang="he-IL" sz="2000" dirty="0" smtClean="0">
                <a:effectLst/>
              </a:rPr>
              <a:t>נקבע </a:t>
            </a:r>
            <a:r>
              <a:rPr lang="he-IL" sz="2000" dirty="0">
                <a:effectLst/>
              </a:rPr>
              <a:t>על ידי הקרדיולוג המצנתר לאחר </a:t>
            </a:r>
            <a:r>
              <a:rPr lang="he-IL" sz="2000" dirty="0" err="1">
                <a:effectLst/>
              </a:rPr>
              <a:t>האנגיוגרפיה</a:t>
            </a:r>
            <a:r>
              <a:rPr lang="he-IL" sz="2000" dirty="0">
                <a:effectLst/>
              </a:rPr>
              <a:t> הכלילית, וכל ההתערבויות </a:t>
            </a:r>
            <a:r>
              <a:rPr lang="he-IL" sz="2000" dirty="0" smtClean="0">
                <a:effectLst/>
              </a:rPr>
              <a:t>בוצעו בהתאם </a:t>
            </a:r>
            <a:r>
              <a:rPr lang="he-IL" sz="2000" dirty="0">
                <a:effectLst/>
              </a:rPr>
              <a:t>להנחיות המקובלות. </a:t>
            </a:r>
            <a:endParaRPr lang="he-IL" sz="2000" dirty="0" smtClean="0">
              <a:effectLst/>
            </a:endParaRPr>
          </a:p>
          <a:p>
            <a:pPr algn="r" rtl="1">
              <a:buFont typeface="Wingdings" pitchFamily="2" charset="2"/>
              <a:buChar char="Ø"/>
              <a:defRPr/>
            </a:pPr>
            <a:endParaRPr lang="he-IL" sz="2000" dirty="0" smtClean="0">
              <a:effectLst/>
            </a:endParaRPr>
          </a:p>
          <a:p>
            <a:pPr algn="r" rtl="1">
              <a:buFont typeface="Wingdings" pitchFamily="2" charset="2"/>
              <a:buChar char="Ø"/>
              <a:defRPr/>
            </a:pPr>
            <a:r>
              <a:rPr lang="he-IL" sz="2000" dirty="0" smtClean="0">
                <a:effectLst/>
              </a:rPr>
              <a:t>הצלחה </a:t>
            </a:r>
            <a:r>
              <a:rPr lang="he-IL" sz="2000" dirty="0">
                <a:effectLst/>
              </a:rPr>
              <a:t>בפרוצדורה </a:t>
            </a:r>
            <a:r>
              <a:rPr lang="he-IL" sz="2000" dirty="0" smtClean="0">
                <a:effectLst/>
              </a:rPr>
              <a:t>הוגדרה כירידה </a:t>
            </a:r>
            <a:r>
              <a:rPr lang="he-IL" sz="2000" dirty="0">
                <a:effectLst/>
              </a:rPr>
              <a:t>באחוז ההיצרות לפחות מ 30% שארית בנוכחות זרימת </a:t>
            </a:r>
            <a:r>
              <a:rPr lang="en-US" sz="2000" dirty="0">
                <a:effectLst/>
              </a:rPr>
              <a:t>TIMI</a:t>
            </a:r>
            <a:r>
              <a:rPr lang="he-IL" sz="2000" dirty="0">
                <a:effectLst/>
              </a:rPr>
              <a:t> של 3 בענף הראשי וכל ענפי המשנה שגודלם מעל או שווה 2 </a:t>
            </a:r>
            <a:r>
              <a:rPr lang="he-IL" sz="2000" dirty="0" smtClean="0">
                <a:effectLst/>
              </a:rPr>
              <a:t>מ"מ </a:t>
            </a:r>
            <a:r>
              <a:rPr lang="he-IL" sz="2000" dirty="0">
                <a:effectLst/>
              </a:rPr>
              <a:t>וללא סיבוך נלווה. </a:t>
            </a:r>
            <a:endParaRPr lang="en-US" sz="2000" dirty="0">
              <a:effectLst/>
            </a:endParaRPr>
          </a:p>
          <a:p>
            <a:pPr marL="0" indent="0" algn="r">
              <a:buFont typeface="Wingdings" pitchFamily="2" charset="2"/>
              <a:buNone/>
              <a:defRPr/>
            </a:pPr>
            <a:endParaRPr lang="en-US" sz="18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63538" y="198438"/>
            <a:ext cx="8229600" cy="784225"/>
          </a:xfrm>
        </p:spPr>
        <p:txBody>
          <a:bodyPr/>
          <a:lstStyle/>
          <a:p>
            <a:pPr>
              <a:defRPr/>
            </a:pPr>
            <a:r>
              <a:rPr lang="he-IL" dirty="0" smtClean="0"/>
              <a:t>שיטות המחקר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1636713" y="735013"/>
          <a:ext cx="5145088" cy="5934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157"/>
                <a:gridCol w="1663157"/>
                <a:gridCol w="885073"/>
                <a:gridCol w="933701"/>
              </a:tblGrid>
              <a:tr h="391270"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chemeClr val="bg2"/>
                          </a:solidFill>
                          <a:effectLst/>
                        </a:rPr>
                        <a:t>Variables </a:t>
                      </a:r>
                      <a:endParaRPr lang="en-US" sz="9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chemeClr val="bg2"/>
                          </a:solidFill>
                          <a:effectLst/>
                        </a:rPr>
                        <a:t>OR (95% CI) </a:t>
                      </a:r>
                      <a:endParaRPr lang="en-US" sz="9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chemeClr val="bg2"/>
                          </a:solidFill>
                          <a:effectLst/>
                        </a:rPr>
                        <a:t>Wald χ</a:t>
                      </a:r>
                      <a:r>
                        <a:rPr lang="en-US" sz="800" b="1" baseline="3000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r>
                        <a:rPr lang="en-US" sz="9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9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chemeClr val="bg2"/>
                          </a:solidFill>
                          <a:effectLst/>
                        </a:rPr>
                        <a:t>P-value </a:t>
                      </a:r>
                      <a:endParaRPr lang="en-US" sz="9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391270">
                <a:tc gridSpan="4"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chemeClr val="bg2"/>
                          </a:solidFill>
                          <a:effectLst/>
                        </a:rPr>
                        <a:t>PPMI</a:t>
                      </a:r>
                      <a:r>
                        <a:rPr lang="he-IL" sz="900" b="1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chemeClr val="bg2"/>
                          </a:solidFill>
                          <a:effectLst/>
                        </a:rPr>
                        <a:t>(TROPONIN ratio </a:t>
                      </a:r>
                      <a:r>
                        <a:rPr lang="en-US" sz="900" b="1" dirty="0">
                          <a:solidFill>
                            <a:schemeClr val="bg2"/>
                          </a:solidFill>
                          <a:effectLst/>
                        </a:rPr>
                        <a:t>&gt;3) </a:t>
                      </a:r>
                      <a:endParaRPr lang="en-US" sz="9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16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 </a:t>
                      </a: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גיל,</a:t>
                      </a:r>
                      <a:r>
                        <a:rPr lang="he-IL" sz="1000" b="1" baseline="0" dirty="0" smtClean="0">
                          <a:solidFill>
                            <a:schemeClr val="bg2"/>
                          </a:solidFill>
                          <a:effectLst/>
                        </a:rPr>
                        <a:t> לכל עליה בשנה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1.02 (1.01–1.03)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5.71 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0.02 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3912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מין אישה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1.31 (1.20–1.42)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41.02 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&lt;0.001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3912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 </a:t>
                      </a: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סכרת</a:t>
                      </a: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1.21 (1.15–1.29)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44.01 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&lt;0.001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3912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 </a:t>
                      </a: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יתר לחץ דם</a:t>
                      </a: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1.15 (1.05–1.27)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9.15 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0.003 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3912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אי ספיקת כליות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1.39 (1.19–1.63)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16.55 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&lt;0.001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3912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מחלה רב כלית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1.25 (1.11–1.42)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12.48 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&lt;0.001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5769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מעורבות העורק</a:t>
                      </a:r>
                      <a:r>
                        <a:rPr lang="he-IL" sz="1000" b="1" baseline="0" dirty="0" smtClean="0">
                          <a:solidFill>
                            <a:schemeClr val="bg2"/>
                          </a:solidFill>
                          <a:effectLst/>
                        </a:rPr>
                        <a:t> הקדמי היורד</a:t>
                      </a: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1.24 (1.12–1.38)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15.78 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&lt;0.001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3912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 </a:t>
                      </a: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מחלת עורק שמאלי ראשי</a:t>
                      </a: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1.25 (1.08–1.46)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8.76 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0.003 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3912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 </a:t>
                      </a: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מעורבות פיצול עורקים</a:t>
                      </a: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1.25 (1.03–1.53)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5.03 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0.02 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5769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 </a:t>
                      </a: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היצרות ארוכה (&gt;20 מ"מ)</a:t>
                      </a:r>
                      <a:r>
                        <a:rPr lang="en-US" sz="1000" b="1" dirty="0" smtClean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1.96 (1.63–2.36)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51.61 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&lt;0.001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3912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 </a:t>
                      </a: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שימוש בתומכן מצופה</a:t>
                      </a: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1.38 (1.08–1.76)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6.86 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0.009 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  <a:tr h="39127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e-IL" sz="1000" b="1" dirty="0" smtClean="0">
                          <a:solidFill>
                            <a:schemeClr val="bg2"/>
                          </a:solidFill>
                          <a:effectLst/>
                        </a:rPr>
                        <a:t>מספר התומכנים</a:t>
                      </a: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1.51 (1.41–1.62)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effectLst/>
                        </a:rPr>
                        <a:t>135.41 </a:t>
                      </a:r>
                      <a:endParaRPr lang="en-US" sz="9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</a:rPr>
                        <a:t>&lt;0.001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6603" marR="106603" marT="85287" marB="85287" anchor="b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19275" y="227013"/>
            <a:ext cx="440055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rtl="0" eaLnBrk="0" hangingPunct="0">
              <a:defRPr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PPMI</a:t>
            </a:r>
            <a:r>
              <a:rPr lang="he-IL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מנבאים לא תלויים להתפתחות </a:t>
            </a:r>
            <a:endParaRPr lang="en-US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1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EXCLUSION CRITERIA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0063" y="1685925"/>
            <a:ext cx="8229600" cy="4525963"/>
          </a:xfrm>
        </p:spPr>
        <p:txBody>
          <a:bodyPr/>
          <a:lstStyle/>
          <a:p>
            <a:pPr marL="0" indent="0" algn="r" rtl="1">
              <a:buFont typeface="Wingdings" pitchFamily="2" charset="2"/>
              <a:buNone/>
              <a:defRPr/>
            </a:pPr>
            <a:r>
              <a:rPr lang="he-IL" sz="2800" b="1" u="sng" dirty="0" smtClean="0">
                <a:solidFill>
                  <a:srgbClr val="FFFF00"/>
                </a:solidFill>
                <a:effectLst/>
              </a:rPr>
              <a:t> לא </a:t>
            </a:r>
            <a:r>
              <a:rPr lang="he-IL" sz="2800" b="1" u="sng" dirty="0">
                <a:solidFill>
                  <a:srgbClr val="FFFF00"/>
                </a:solidFill>
                <a:effectLst/>
              </a:rPr>
              <a:t>נכללו במחקר</a:t>
            </a:r>
            <a:r>
              <a:rPr lang="he-IL" sz="2800" b="1" u="sng" dirty="0" smtClean="0">
                <a:solidFill>
                  <a:srgbClr val="FFFF00"/>
                </a:solidFill>
                <a:effectLst/>
              </a:rPr>
              <a:t>:</a:t>
            </a:r>
          </a:p>
          <a:p>
            <a:pPr marL="0" indent="0" algn="r" rtl="1">
              <a:buFont typeface="Wingdings" pitchFamily="2" charset="2"/>
              <a:buNone/>
              <a:defRPr/>
            </a:pPr>
            <a:endParaRPr lang="he-IL" sz="2800" b="1" u="sng" dirty="0">
              <a:solidFill>
                <a:srgbClr val="FFFF00"/>
              </a:solidFill>
              <a:effectLst/>
            </a:endParaRPr>
          </a:p>
          <a:p>
            <a:pPr algn="r" rtl="1">
              <a:defRPr/>
            </a:pPr>
            <a:r>
              <a:rPr lang="he-IL" sz="2800" dirty="0">
                <a:effectLst/>
              </a:rPr>
              <a:t>חולים לא יציבים</a:t>
            </a:r>
          </a:p>
          <a:p>
            <a:pPr algn="r" rtl="1">
              <a:defRPr/>
            </a:pPr>
            <a:r>
              <a:rPr lang="he-IL" sz="2800" dirty="0">
                <a:effectLst/>
              </a:rPr>
              <a:t>חולים עם אי ספיקת כליות</a:t>
            </a:r>
          </a:p>
          <a:p>
            <a:pPr algn="r" rtl="1">
              <a:defRPr/>
            </a:pPr>
            <a:r>
              <a:rPr lang="he-IL" sz="2800" dirty="0">
                <a:effectLst/>
              </a:rPr>
              <a:t>חולים עם אוטם לבבי </a:t>
            </a:r>
            <a:r>
              <a:rPr lang="he-IL" sz="2800" dirty="0" smtClean="0">
                <a:effectLst/>
              </a:rPr>
              <a:t>מעבדתי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798513" y="2217738"/>
          <a:ext cx="7769225" cy="3128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4613"/>
                <a:gridCol w="3884613"/>
              </a:tblGrid>
              <a:tr h="44699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גורמי</a:t>
                      </a:r>
                      <a:r>
                        <a:rPr lang="he-IL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רקע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899" marB="12189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אחוז (מספר החולים)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899" marB="121899" anchor="b"/>
                </a:tc>
              </a:tr>
              <a:tr h="4469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i="1" dirty="0" smtClean="0">
                          <a:solidFill>
                            <a:schemeClr val="bg2"/>
                          </a:solidFill>
                          <a:effectLst/>
                        </a:rPr>
                        <a:t>1.</a:t>
                      </a:r>
                      <a:r>
                        <a:rPr lang="he-IL" sz="1400" i="1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he-IL" sz="1400" i="1" dirty="0" smtClean="0">
                          <a:solidFill>
                            <a:schemeClr val="bg2"/>
                          </a:solidFill>
                          <a:effectLst/>
                        </a:rPr>
                        <a:t>חסימה של ענף משנה</a:t>
                      </a:r>
                      <a:endParaRPr lang="en-US" sz="1200" i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899" marB="12189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57.3 (961)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899" marB="121899" anchor="b"/>
                </a:tc>
              </a:tr>
              <a:tr h="4469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i="1" dirty="0" smtClean="0">
                          <a:solidFill>
                            <a:schemeClr val="bg2"/>
                          </a:solidFill>
                          <a:effectLst/>
                        </a:rPr>
                        <a:t>2. זרימה איטית</a:t>
                      </a:r>
                    </a:p>
                  </a:txBody>
                  <a:tcPr marL="152400" marR="152400" marT="121899" marB="12189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9.3 (156)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899" marB="121899" anchor="b"/>
                </a:tc>
              </a:tr>
              <a:tr h="4469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i="1" dirty="0" smtClean="0">
                          <a:solidFill>
                            <a:schemeClr val="bg2"/>
                          </a:solidFill>
                          <a:effectLst/>
                        </a:rPr>
                        <a:t>3. נוכחות</a:t>
                      </a:r>
                      <a:r>
                        <a:rPr lang="he-IL" sz="1400" i="1" baseline="0" dirty="0" smtClean="0">
                          <a:solidFill>
                            <a:schemeClr val="bg2"/>
                          </a:solidFill>
                          <a:effectLst/>
                        </a:rPr>
                        <a:t> קריש דם</a:t>
                      </a:r>
                      <a:r>
                        <a:rPr lang="en-US" sz="1400" i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200" i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899" marB="12189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4.1 (69)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899" marB="121899" anchor="b"/>
                </a:tc>
              </a:tr>
              <a:tr h="4469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i="1" dirty="0" smtClean="0">
                          <a:solidFill>
                            <a:schemeClr val="bg2"/>
                          </a:solidFill>
                          <a:effectLst/>
                        </a:rPr>
                        <a:t>4. קרע בדופן העורק שמפריע לזרימה</a:t>
                      </a:r>
                      <a:endParaRPr lang="en-US" sz="1200" i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899" marB="12189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4.0 (67)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899" marB="121899" anchor="b"/>
                </a:tc>
              </a:tr>
              <a:tr h="4469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i="1" dirty="0" smtClean="0">
                          <a:solidFill>
                            <a:schemeClr val="bg2"/>
                          </a:solidFill>
                          <a:effectLst/>
                        </a:rPr>
                        <a:t>5. הפרעה לזרימה דרך מעקפים טבעיים</a:t>
                      </a:r>
                      <a:endParaRPr lang="en-US" sz="1200" i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899" marB="12189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0.1 (2)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899" marB="121899" anchor="b"/>
                </a:tc>
              </a:tr>
              <a:tr h="446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תופעת אמבולזציה דסטאלית</a:t>
                      </a:r>
                      <a:endParaRPr lang="en-US" sz="1100" dirty="0" smtClean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52400" marR="152400" marT="121899" marB="12189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3.3 (55)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52400" marR="152400" marT="121899" marB="121899" anchor="b"/>
                </a:tc>
              </a:tr>
            </a:tbl>
          </a:graphicData>
        </a:graphic>
      </p:graphicFrame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1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EXCLUSION CRITERIA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584450" y="1433513"/>
            <a:ext cx="62198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e-IL" sz="2800" u="sng" dirty="0">
                <a:solidFill>
                  <a:srgbClr val="FFFF00"/>
                </a:solidFill>
                <a:latin typeface="+mn-lt"/>
                <a:cs typeface="+mn-cs"/>
              </a:rPr>
              <a:t>הוצאו מהמחקר לאחר הכללה ראשונית:</a:t>
            </a:r>
            <a:endParaRPr lang="en-US" sz="2800" u="sng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988828" y="2658139"/>
            <a:ext cx="3306725" cy="23178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hangingPunct="0">
              <a:defRPr/>
            </a:pPr>
            <a:endParaRPr lang="en-US"/>
          </a:p>
        </p:txBody>
      </p:sp>
      <p:cxnSp>
        <p:nvCxnSpPr>
          <p:cNvPr id="9" name="מחבר חץ ישר 8"/>
          <p:cNvCxnSpPr/>
          <p:nvPr/>
        </p:nvCxnSpPr>
        <p:spPr>
          <a:xfrm flipH="1">
            <a:off x="4135438" y="1881188"/>
            <a:ext cx="1436687" cy="893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323975"/>
            <a:ext cx="8229600" cy="4525963"/>
          </a:xfrm>
        </p:spPr>
        <p:txBody>
          <a:bodyPr/>
          <a:lstStyle/>
          <a:p>
            <a:pPr marL="0" indent="0" algn="r" rtl="1">
              <a:buFont typeface="Wingdings" pitchFamily="2" charset="2"/>
              <a:buNone/>
              <a:defRPr/>
            </a:pPr>
            <a:r>
              <a:rPr lang="he-IL" sz="2000" b="1" dirty="0" smtClean="0">
                <a:solidFill>
                  <a:srgbClr val="FFFF00"/>
                </a:solidFill>
                <a:effectLst/>
              </a:rPr>
              <a:t>דגימות </a:t>
            </a:r>
            <a:r>
              <a:rPr lang="he-IL" sz="2000" b="1" dirty="0">
                <a:solidFill>
                  <a:srgbClr val="FFFF00"/>
                </a:solidFill>
                <a:effectLst/>
              </a:rPr>
              <a:t>דם בצום </a:t>
            </a:r>
            <a:r>
              <a:rPr lang="he-IL" sz="2000" b="1" dirty="0" smtClean="0">
                <a:solidFill>
                  <a:srgbClr val="FFFF00"/>
                </a:solidFill>
                <a:effectLst/>
              </a:rPr>
              <a:t>נלקחו </a:t>
            </a:r>
            <a:r>
              <a:rPr lang="he-IL" sz="2000" b="1" dirty="0">
                <a:solidFill>
                  <a:srgbClr val="FFFF00"/>
                </a:solidFill>
                <a:effectLst/>
              </a:rPr>
              <a:t>לפני הצנתור לבדיקות בסיס </a:t>
            </a:r>
            <a:r>
              <a:rPr lang="he-IL" sz="2000" b="1" dirty="0" smtClean="0">
                <a:solidFill>
                  <a:srgbClr val="FFFF00"/>
                </a:solidFill>
                <a:effectLst/>
              </a:rPr>
              <a:t>של:</a:t>
            </a:r>
          </a:p>
          <a:p>
            <a:pPr algn="r" rtl="1">
              <a:defRPr/>
            </a:pPr>
            <a:r>
              <a:rPr lang="he-IL" sz="2000" dirty="0" smtClean="0">
                <a:effectLst/>
              </a:rPr>
              <a:t> </a:t>
            </a:r>
            <a:r>
              <a:rPr lang="he-IL" sz="2000" dirty="0">
                <a:effectLst/>
              </a:rPr>
              <a:t>ספירת </a:t>
            </a:r>
            <a:r>
              <a:rPr lang="he-IL" sz="2000" dirty="0" smtClean="0">
                <a:effectLst/>
              </a:rPr>
              <a:t>דם </a:t>
            </a:r>
          </a:p>
          <a:p>
            <a:pPr algn="r" rtl="1">
              <a:defRPr/>
            </a:pPr>
            <a:r>
              <a:rPr lang="he-IL" sz="2000" dirty="0" smtClean="0">
                <a:effectLst/>
              </a:rPr>
              <a:t>פרופיל שומני</a:t>
            </a:r>
          </a:p>
          <a:p>
            <a:pPr algn="r" rtl="1">
              <a:defRPr/>
            </a:pPr>
            <a:r>
              <a:rPr lang="he-IL" sz="2000" dirty="0" smtClean="0">
                <a:effectLst/>
              </a:rPr>
              <a:t>רמות  </a:t>
            </a:r>
            <a:r>
              <a:rPr lang="en-US" sz="2000" dirty="0" err="1" smtClean="0">
                <a:effectLst/>
              </a:rPr>
              <a:t>hs</a:t>
            </a:r>
            <a:r>
              <a:rPr lang="en-US" sz="2000" dirty="0" smtClean="0">
                <a:effectLst/>
              </a:rPr>
              <a:t>-CRP</a:t>
            </a:r>
            <a:endParaRPr lang="he-IL" sz="2000" dirty="0">
              <a:effectLst/>
            </a:endParaRPr>
          </a:p>
          <a:p>
            <a:pPr algn="r" rtl="1">
              <a:defRPr/>
            </a:pPr>
            <a:r>
              <a:rPr lang="he-IL" sz="2000" dirty="0" smtClean="0">
                <a:effectLst/>
              </a:rPr>
              <a:t>רמות </a:t>
            </a:r>
            <a:r>
              <a:rPr lang="he-IL" sz="2000" dirty="0" err="1">
                <a:effectLst/>
              </a:rPr>
              <a:t>טרופונין</a:t>
            </a:r>
            <a:r>
              <a:rPr lang="he-IL" sz="2000" dirty="0">
                <a:effectLst/>
              </a:rPr>
              <a:t>-</a:t>
            </a:r>
            <a:r>
              <a:rPr lang="en-US" sz="2000" dirty="0">
                <a:effectLst/>
              </a:rPr>
              <a:t>I</a:t>
            </a:r>
            <a:r>
              <a:rPr lang="he-IL" sz="2000" dirty="0">
                <a:effectLst/>
              </a:rPr>
              <a:t> ו </a:t>
            </a:r>
            <a:r>
              <a:rPr lang="en-US" sz="2000" dirty="0" smtClean="0">
                <a:effectLst/>
              </a:rPr>
              <a:t>CK-MB</a:t>
            </a:r>
            <a:endParaRPr lang="he-IL" sz="2000" dirty="0" smtClean="0">
              <a:effectLst/>
            </a:endParaRPr>
          </a:p>
          <a:p>
            <a:pPr algn="r" rtl="1">
              <a:defRPr/>
            </a:pPr>
            <a:r>
              <a:rPr lang="en-US" sz="2000" dirty="0" smtClean="0">
                <a:effectLst/>
              </a:rPr>
              <a:t>Hb1c</a:t>
            </a:r>
            <a:r>
              <a:rPr lang="he-IL" sz="2000" dirty="0" smtClean="0">
                <a:effectLst/>
              </a:rPr>
              <a:t> </a:t>
            </a:r>
          </a:p>
          <a:p>
            <a:pPr algn="r" rtl="1">
              <a:defRPr/>
            </a:pPr>
            <a:r>
              <a:rPr lang="he-IL" sz="2000" dirty="0" smtClean="0">
                <a:effectLst/>
              </a:rPr>
              <a:t>תפקודי כליה וכבד</a:t>
            </a:r>
          </a:p>
          <a:p>
            <a:pPr algn="r" rtl="1">
              <a:defRPr/>
            </a:pPr>
            <a:r>
              <a:rPr lang="he-IL" sz="2000" dirty="0" smtClean="0">
                <a:effectLst/>
              </a:rPr>
              <a:t>רמות בסיס של אלפה דפנסין בפלזמה </a:t>
            </a:r>
          </a:p>
          <a:p>
            <a:pPr algn="r" rtl="1">
              <a:defRPr/>
            </a:pPr>
            <a:endParaRPr lang="he-IL" sz="2000" dirty="0">
              <a:effectLst/>
            </a:endParaRPr>
          </a:p>
          <a:p>
            <a:pPr algn="r" rtl="1">
              <a:defRPr/>
            </a:pPr>
            <a:r>
              <a:rPr lang="he-IL" sz="2000" dirty="0" smtClean="0">
                <a:effectLst/>
              </a:rPr>
              <a:t>בנוסף, נלקחו בדיקות דם חוזרות </a:t>
            </a:r>
            <a:r>
              <a:rPr lang="he-IL" sz="2000" dirty="0" smtClean="0">
                <a:solidFill>
                  <a:srgbClr val="FFFF00"/>
                </a:solidFill>
                <a:effectLst/>
              </a:rPr>
              <a:t>8</a:t>
            </a:r>
            <a:r>
              <a:rPr lang="he-IL" sz="2000" dirty="0" smtClean="0">
                <a:effectLst/>
              </a:rPr>
              <a:t> ו </a:t>
            </a:r>
            <a:r>
              <a:rPr lang="he-IL" sz="2000" dirty="0" smtClean="0">
                <a:solidFill>
                  <a:srgbClr val="FFFF00"/>
                </a:solidFill>
                <a:effectLst/>
              </a:rPr>
              <a:t>18</a:t>
            </a:r>
            <a:r>
              <a:rPr lang="he-IL" sz="2000" dirty="0" smtClean="0">
                <a:effectLst/>
              </a:rPr>
              <a:t> שעות אחרי הצנתור לרמות </a:t>
            </a:r>
            <a:r>
              <a:rPr lang="he-IL" sz="2000" dirty="0" err="1">
                <a:effectLst/>
              </a:rPr>
              <a:t>טרופונין</a:t>
            </a:r>
            <a:r>
              <a:rPr lang="he-IL" sz="2000" dirty="0">
                <a:effectLst/>
              </a:rPr>
              <a:t>-</a:t>
            </a:r>
            <a:r>
              <a:rPr lang="en-US" sz="2000" dirty="0">
                <a:effectLst/>
              </a:rPr>
              <a:t>I</a:t>
            </a:r>
            <a:r>
              <a:rPr lang="he-IL" sz="2000" dirty="0">
                <a:effectLst/>
              </a:rPr>
              <a:t> ו </a:t>
            </a:r>
            <a:r>
              <a:rPr lang="en-US" sz="2000" dirty="0" smtClean="0">
                <a:effectLst/>
              </a:rPr>
              <a:t>CK-MB</a:t>
            </a:r>
            <a:endParaRPr lang="he-IL" sz="2000" dirty="0">
              <a:effectLst/>
            </a:endParaRPr>
          </a:p>
        </p:txBody>
      </p:sp>
      <p:sp>
        <p:nvSpPr>
          <p:cNvPr id="92163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100"/>
          </a:xfrm>
        </p:spPr>
        <p:txBody>
          <a:bodyPr/>
          <a:lstStyle/>
          <a:p>
            <a:pPr rtl="1"/>
            <a:r>
              <a:rPr lang="he-IL" altLang="he-IL" smtClean="0">
                <a:effectLst/>
              </a:rPr>
              <a:t>בדיקות דם</a:t>
            </a:r>
            <a:endParaRPr lang="en-US" altLang="he-IL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dirty="0" smtClean="0">
                <a:effectLst/>
              </a:rPr>
              <a:t>שיטות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120900"/>
            <a:ext cx="8229600" cy="4525963"/>
          </a:xfrm>
        </p:spPr>
        <p:txBody>
          <a:bodyPr/>
          <a:lstStyle/>
          <a:p>
            <a:pPr algn="r" rtl="1">
              <a:defRPr/>
            </a:pPr>
            <a:r>
              <a:rPr lang="he-IL" sz="2000" dirty="0">
                <a:effectLst/>
              </a:rPr>
              <a:t>אוטם סביב הצנתור הוגדר כעליה בערכי </a:t>
            </a:r>
            <a:r>
              <a:rPr lang="he-IL" sz="2000" dirty="0" err="1">
                <a:effectLst/>
              </a:rPr>
              <a:t>טרופונין</a:t>
            </a:r>
            <a:r>
              <a:rPr lang="he-IL" sz="2000" dirty="0">
                <a:effectLst/>
              </a:rPr>
              <a:t> לאחר הצנתור ≥3 פעמים מהאחוזון ה 99 של ערך הייחוס העליון לפי הגדרות בינלאומיות. </a:t>
            </a:r>
            <a:endParaRPr lang="he-IL" sz="2000" dirty="0" smtClean="0">
              <a:effectLst/>
            </a:endParaRPr>
          </a:p>
          <a:p>
            <a:pPr algn="r" rtl="1">
              <a:defRPr/>
            </a:pPr>
            <a:endParaRPr lang="he-IL" sz="2000" dirty="0">
              <a:effectLst/>
            </a:endParaRPr>
          </a:p>
          <a:p>
            <a:pPr marL="0" indent="0" algn="r" rtl="1">
              <a:buFont typeface="Wingdings" pitchFamily="2" charset="2"/>
              <a:buNone/>
              <a:defRPr/>
            </a:pPr>
            <a:endParaRPr lang="en-US" sz="2000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he-IL" dirty="0" smtClean="0">
                <a:solidFill>
                  <a:srgbClr val="FFFF00"/>
                </a:solidFill>
                <a:effectLst/>
              </a:rPr>
              <a:t>שיטות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913"/>
            <a:ext cx="914400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94212" name="TextBox 4"/>
          <p:cNvSpPr txBox="1">
            <a:spLocks noChangeArrowheads="1"/>
          </p:cNvSpPr>
          <p:nvPr/>
        </p:nvSpPr>
        <p:spPr bwMode="auto">
          <a:xfrm>
            <a:off x="2127250" y="1360488"/>
            <a:ext cx="5208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>
                <a:latin typeface="Arial" pitchFamily="34" charset="0"/>
              </a:rPr>
              <a:t>Alpha defensin ELISA Kit</a:t>
            </a:r>
          </a:p>
        </p:txBody>
      </p:sp>
      <p:sp>
        <p:nvSpPr>
          <p:cNvPr id="94213" name="מלבן 5"/>
          <p:cNvSpPr>
            <a:spLocks noChangeArrowheads="1"/>
          </p:cNvSpPr>
          <p:nvPr/>
        </p:nvSpPr>
        <p:spPr bwMode="auto">
          <a:xfrm>
            <a:off x="2286000" y="2497138"/>
            <a:ext cx="4572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he-IL" b="0">
              <a:solidFill>
                <a:schemeClr val="bg2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800" b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altLang="he-IL" sz="2800">
                <a:solidFill>
                  <a:schemeClr val="bg2"/>
                </a:solidFill>
                <a:latin typeface="Arial" pitchFamily="34" charset="0"/>
              </a:rPr>
              <a:t>Human HNP1-3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800">
                <a:solidFill>
                  <a:schemeClr val="bg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94214" name="מלבן 6"/>
          <p:cNvSpPr>
            <a:spLocks noChangeArrowheads="1"/>
          </p:cNvSpPr>
          <p:nvPr/>
        </p:nvSpPr>
        <p:spPr bwMode="auto">
          <a:xfrm>
            <a:off x="2286000" y="2890838"/>
            <a:ext cx="4572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he-IL" b="0">
              <a:solidFill>
                <a:schemeClr val="bg2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b="0">
                <a:solidFill>
                  <a:schemeClr val="bg2"/>
                </a:solidFill>
                <a:latin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>
                <a:solidFill>
                  <a:schemeClr val="bg2"/>
                </a:solidFill>
                <a:latin typeface="Arial" pitchFamily="34" charset="0"/>
              </a:rPr>
              <a:t>HK317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39738" y="130175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FFFF00"/>
                </a:solidFill>
                <a:effectLst/>
              </a:rPr>
              <a:t>שיטות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5235" name="TextBox 4"/>
          <p:cNvSpPr txBox="1">
            <a:spLocks noChangeArrowheads="1"/>
          </p:cNvSpPr>
          <p:nvPr/>
        </p:nvSpPr>
        <p:spPr bwMode="auto">
          <a:xfrm>
            <a:off x="1992313" y="903288"/>
            <a:ext cx="5208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>
                <a:latin typeface="Arial" pitchFamily="34" charset="0"/>
              </a:rPr>
              <a:t>Alpha defensin ELISA Kit</a:t>
            </a:r>
          </a:p>
        </p:txBody>
      </p:sp>
      <p:pic>
        <p:nvPicPr>
          <p:cNvPr id="952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592263"/>
            <a:ext cx="5910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35063"/>
            <a:ext cx="8229600" cy="5384800"/>
          </a:xfrm>
        </p:spPr>
        <p:txBody>
          <a:bodyPr/>
          <a:lstStyle/>
          <a:p>
            <a:pPr algn="r" rtl="1">
              <a:defRPr/>
            </a:pPr>
            <a:r>
              <a:rPr lang="he-IL" sz="2000" dirty="0" smtClean="0"/>
              <a:t>מספר החולים שגויסו למחקר עד כה הוא </a:t>
            </a:r>
            <a:r>
              <a:rPr lang="he-IL" sz="2000" dirty="0" smtClean="0">
                <a:solidFill>
                  <a:srgbClr val="FFFF00"/>
                </a:solidFill>
              </a:rPr>
              <a:t>70</a:t>
            </a:r>
            <a:r>
              <a:rPr lang="he-IL" sz="2000" dirty="0" smtClean="0"/>
              <a:t>. מתוכם </a:t>
            </a:r>
            <a:r>
              <a:rPr lang="he-IL" sz="2000" dirty="0" smtClean="0">
                <a:solidFill>
                  <a:srgbClr val="FFFF00"/>
                </a:solidFill>
              </a:rPr>
              <a:t>38</a:t>
            </a:r>
            <a:r>
              <a:rPr lang="he-IL" sz="2000" dirty="0">
                <a:solidFill>
                  <a:srgbClr val="FFFF00"/>
                </a:solidFill>
              </a:rPr>
              <a:t> </a:t>
            </a:r>
            <a:r>
              <a:rPr lang="he-IL" sz="2000" dirty="0" smtClean="0"/>
              <a:t>עברו עיבוד מלא של התוצאות ובדיקות הדם כולל </a:t>
            </a:r>
            <a:r>
              <a:rPr lang="en-US" sz="2000" dirty="0" smtClean="0"/>
              <a:t>ELISA</a:t>
            </a:r>
            <a:r>
              <a:rPr lang="he-IL" sz="2000" dirty="0" smtClean="0"/>
              <a:t> לרמות אלפה.</a:t>
            </a:r>
          </a:p>
          <a:p>
            <a:pPr algn="r" rtl="1">
              <a:defRPr/>
            </a:pPr>
            <a:endParaRPr lang="he-IL" sz="2000" dirty="0"/>
          </a:p>
          <a:p>
            <a:pPr algn="r" rtl="1">
              <a:defRPr/>
            </a:pPr>
            <a:r>
              <a:rPr lang="he-IL" sz="2000" dirty="0" smtClean="0">
                <a:solidFill>
                  <a:srgbClr val="FFFF00"/>
                </a:solidFill>
              </a:rPr>
              <a:t>7</a:t>
            </a:r>
            <a:r>
              <a:rPr lang="he-IL" sz="2000" dirty="0" smtClean="0"/>
              <a:t> חולים פיתחו אוטם סביב הפרוצדורה. </a:t>
            </a:r>
          </a:p>
          <a:p>
            <a:pPr marL="0" indent="0" algn="r" rtl="1">
              <a:buFont typeface="Wingdings" pitchFamily="2" charset="2"/>
              <a:buNone/>
              <a:defRPr/>
            </a:pPr>
            <a:endParaRPr lang="he-IL" sz="2000" dirty="0"/>
          </a:p>
          <a:p>
            <a:pPr algn="r" rtl="1">
              <a:defRPr/>
            </a:pPr>
            <a:r>
              <a:rPr lang="he-IL" sz="2000" dirty="0" smtClean="0"/>
              <a:t>רמת אלפה דפנסין הממוצעת בקבוצה זו הינה </a:t>
            </a:r>
            <a:r>
              <a:rPr lang="en-US" sz="2000" dirty="0" smtClean="0"/>
              <a:t> </a:t>
            </a:r>
            <a:r>
              <a:rPr lang="en-US" sz="2000" b="1" dirty="0" smtClean="0"/>
              <a:t>pg/ml</a:t>
            </a:r>
            <a:r>
              <a:rPr lang="he-IL" sz="2000" dirty="0" smtClean="0"/>
              <a:t> </a:t>
            </a:r>
            <a:r>
              <a:rPr lang="he-IL" sz="2000" b="1" dirty="0" smtClean="0">
                <a:solidFill>
                  <a:srgbClr val="FFFF00"/>
                </a:solidFill>
              </a:rPr>
              <a:t>3277.14</a:t>
            </a:r>
            <a:r>
              <a:rPr lang="he-IL" sz="2000" dirty="0" smtClean="0"/>
              <a:t> לעומת רמה של </a:t>
            </a:r>
            <a:r>
              <a:rPr lang="en-US" sz="2000" b="1" dirty="0">
                <a:solidFill>
                  <a:srgbClr val="FFFF00"/>
                </a:solidFill>
              </a:rPr>
              <a:t>2073.55</a:t>
            </a:r>
            <a:r>
              <a:rPr lang="en-US" sz="2000" dirty="0" smtClean="0"/>
              <a:t> </a:t>
            </a:r>
            <a:r>
              <a:rPr lang="he-IL" sz="2000" dirty="0" smtClean="0"/>
              <a:t>  </a:t>
            </a:r>
            <a:r>
              <a:rPr lang="en-US" sz="2000" dirty="0" smtClean="0"/>
              <a:t> </a:t>
            </a:r>
            <a:r>
              <a:rPr lang="en-US" sz="2000" dirty="0" err="1" smtClean="0"/>
              <a:t>pg</a:t>
            </a:r>
            <a:r>
              <a:rPr lang="en-US" sz="2000" dirty="0" smtClean="0"/>
              <a:t>/ml</a:t>
            </a:r>
            <a:r>
              <a:rPr lang="he-IL" sz="2000" dirty="0" smtClean="0"/>
              <a:t> בקבוצת ללא אוטם, </a:t>
            </a:r>
            <a:r>
              <a:rPr lang="en-US" sz="2000" dirty="0" smtClean="0"/>
              <a:t>p value = </a:t>
            </a:r>
            <a:r>
              <a:rPr lang="en-US" sz="2000" b="1" dirty="0" smtClean="0">
                <a:solidFill>
                  <a:srgbClr val="FFFF00"/>
                </a:solidFill>
              </a:rPr>
              <a:t>0.026</a:t>
            </a:r>
          </a:p>
          <a:p>
            <a:pPr algn="r" rtl="1">
              <a:defRPr/>
            </a:pPr>
            <a:endParaRPr lang="en-US" sz="2000" dirty="0"/>
          </a:p>
          <a:p>
            <a:pPr marL="0" indent="0" algn="r" rtl="1">
              <a:buFont typeface="Wingdings" pitchFamily="2" charset="2"/>
              <a:buNone/>
              <a:defRPr/>
            </a:pPr>
            <a:endParaRPr lang="en-US" sz="2000" dirty="0"/>
          </a:p>
        </p:txBody>
      </p:sp>
      <p:graphicFrame>
        <p:nvGraphicFramePr>
          <p:cNvPr id="4" name="תרשים 3"/>
          <p:cNvGraphicFramePr>
            <a:graphicFrameLocks/>
          </p:cNvGraphicFramePr>
          <p:nvPr/>
        </p:nvGraphicFramePr>
        <p:xfrm>
          <a:off x="2267543" y="38374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73063" y="198438"/>
            <a:ext cx="8229600" cy="901700"/>
          </a:xfrm>
        </p:spPr>
        <p:txBody>
          <a:bodyPr/>
          <a:lstStyle/>
          <a:p>
            <a:pPr>
              <a:defRPr/>
            </a:pPr>
            <a:r>
              <a:rPr lang="he-IL" dirty="0" smtClean="0"/>
              <a:t>תוצאות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1800" y="1004888"/>
            <a:ext cx="8229600" cy="4525962"/>
          </a:xfrm>
        </p:spPr>
        <p:txBody>
          <a:bodyPr/>
          <a:lstStyle/>
          <a:p>
            <a:pPr algn="r" rtl="1">
              <a:defRPr/>
            </a:pPr>
            <a:r>
              <a:rPr lang="he-IL" sz="2000" dirty="0" smtClean="0"/>
              <a:t>בהשוואה בין מאפייני החולים השונים בשתי הקבוצות לרבות גורמי סיכון, גיל ומגדר לא היה שינוי משמעותי באף פרמטר:</a:t>
            </a:r>
            <a:endParaRPr lang="en-US" sz="2000" dirty="0" smtClean="0"/>
          </a:p>
          <a:p>
            <a:pPr algn="r" rtl="1">
              <a:defRPr/>
            </a:pPr>
            <a:endParaRPr lang="en-US" sz="2000" dirty="0"/>
          </a:p>
          <a:p>
            <a:pPr algn="r" rtl="1">
              <a:defRPr/>
            </a:pPr>
            <a:endParaRPr lang="en-US" sz="200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587500" y="2243138"/>
          <a:ext cx="5624513" cy="4262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128"/>
                <a:gridCol w="1406128"/>
                <a:gridCol w="1406128"/>
                <a:gridCol w="1406128"/>
              </a:tblGrid>
              <a:tr h="202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PPMI group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NO PPMI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P value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  <a:tr h="202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Male:Female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77:23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88:12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0.42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  <a:tr h="40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Age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60.75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61.70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0.82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  <a:tr h="202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Risk Factors: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  <a:tr h="40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PVD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16.67%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11.54%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0.67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  <a:tr h="40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Smoking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33.33%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38.46%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0.85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  <a:tr h="40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CVA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16.67%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7.69%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0.42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  <a:tr h="40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Diabetes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50.00%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61.54%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0.52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  <a:tr h="40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HTN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91.67%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76.92%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0.29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  <a:tr h="40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CABG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25.00%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15.38%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0.49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  <a:tr h="40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Prior PCI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75.00%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61.54%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0.43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  <a:tr h="40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Prior MI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75.00%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2"/>
                          </a:solidFill>
                          <a:effectLst/>
                        </a:rPr>
                        <a:t>69.23%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0.19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2" marR="6859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2600" y="1065213"/>
            <a:ext cx="8229600" cy="4525962"/>
          </a:xfrm>
        </p:spPr>
        <p:txBody>
          <a:bodyPr/>
          <a:lstStyle/>
          <a:p>
            <a:pPr algn="r" rtl="1">
              <a:defRPr/>
            </a:pPr>
            <a:r>
              <a:rPr lang="he-IL" sz="2000" dirty="0" smtClean="0"/>
              <a:t>בהשוואת מדדי מעבדה שונים בשתי הקבוצות כולל מספר האתרים </a:t>
            </a:r>
            <a:r>
              <a:rPr lang="he-IL" sz="2000" dirty="0" err="1" smtClean="0"/>
              <a:t>והתומכונים</a:t>
            </a:r>
            <a:r>
              <a:rPr lang="he-IL" sz="2000" dirty="0" smtClean="0"/>
              <a:t> הממוצע בכל קבוצה לא היה שינוי משמעותי באף פרמטר:</a:t>
            </a:r>
            <a:endParaRPr lang="en-US" sz="2000" dirty="0" smtClean="0"/>
          </a:p>
          <a:p>
            <a:pPr algn="r" rtl="1">
              <a:defRPr/>
            </a:pPr>
            <a:endParaRPr lang="en-US" sz="2000" dirty="0"/>
          </a:p>
          <a:p>
            <a:pPr algn="r" rtl="1">
              <a:defRPr/>
            </a:pPr>
            <a:endParaRPr lang="en-US" sz="2000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1622425" y="2466975"/>
          <a:ext cx="5622925" cy="4214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731"/>
                <a:gridCol w="1405731"/>
                <a:gridCol w="1405731"/>
                <a:gridCol w="1405731"/>
              </a:tblGrid>
              <a:tr h="358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PPMI group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NO PPMI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P value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</a:tr>
              <a:tr h="38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CRP 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4.69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7.79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0.34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</a:tr>
              <a:tr h="38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Hb1c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6.02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6.39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0.45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</a:tr>
              <a:tr h="38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% Unstable/stable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62%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63%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</a:tr>
              <a:tr h="38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Plt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195.31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193.63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0.92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</a:tr>
              <a:tr h="38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MPV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9.1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9.4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0.4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</a:tr>
              <a:tr h="38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Neut-lymph ratio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3.2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3.1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0.91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</a:tr>
              <a:tr h="38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TSH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2.19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2.89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0.48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</a:tr>
              <a:tr h="38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LDL/HDL ratio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2.84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0.72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</a:tr>
              <a:tr h="38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No. Sites treated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1.67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1.43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0.29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</a:tr>
              <a:tr h="38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No. of Stents placed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1.58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1.30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0.23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4988" y="1203325"/>
            <a:ext cx="8229600" cy="4525963"/>
          </a:xfrm>
        </p:spPr>
        <p:txBody>
          <a:bodyPr/>
          <a:lstStyle/>
          <a:p>
            <a:pPr algn="r" rtl="1">
              <a:defRPr/>
            </a:pPr>
            <a:r>
              <a:rPr lang="he-IL" sz="2000" dirty="0" smtClean="0"/>
              <a:t>גם בהשוואה בין העורקים שטופלו בשתי הקבוצות לא היה הבדל משמעותי...</a:t>
            </a:r>
            <a:endParaRPr lang="en-US" sz="2000" dirty="0" smtClean="0"/>
          </a:p>
          <a:p>
            <a:pPr marL="0" indent="0" algn="r" rtl="1">
              <a:buFont typeface="Wingdings" pitchFamily="2" charset="2"/>
              <a:buNone/>
              <a:defRPr/>
            </a:pPr>
            <a:endParaRPr lang="en-US" sz="2000" dirty="0"/>
          </a:p>
          <a:p>
            <a:pPr marL="0" indent="0" algn="r" rtl="1">
              <a:buFont typeface="Wingdings" pitchFamily="2" charset="2"/>
              <a:buNone/>
              <a:defRPr/>
            </a:pPr>
            <a:endParaRPr lang="en-US" sz="2000" dirty="0"/>
          </a:p>
        </p:txBody>
      </p:sp>
      <p:graphicFrame>
        <p:nvGraphicFramePr>
          <p:cNvPr id="6" name="תרשים 5"/>
          <p:cNvGraphicFramePr>
            <a:graphicFrameLocks/>
          </p:cNvGraphicFramePr>
          <p:nvPr/>
        </p:nvGraphicFramePr>
        <p:xfrm>
          <a:off x="5063706" y="2665563"/>
          <a:ext cx="3717984" cy="302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תרשים 6"/>
          <p:cNvGraphicFramePr>
            <a:graphicFrameLocks/>
          </p:cNvGraphicFramePr>
          <p:nvPr/>
        </p:nvGraphicFramePr>
        <p:xfrm>
          <a:off x="715993" y="2596551"/>
          <a:ext cx="3743864" cy="312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911225" y="2476500"/>
            <a:ext cx="7551738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0000"/>
              </a:lnSpc>
              <a:spcBef>
                <a:spcPct val="60000"/>
              </a:spcBef>
              <a:buClr>
                <a:srgbClr val="FFFF66"/>
              </a:buClr>
              <a:buSzPct val="120000"/>
              <a:buFontTx/>
              <a:buChar char="•"/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רמה גבוהה טרום צנתור של </a:t>
            </a:r>
            <a:r>
              <a:rPr lang="he-IL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מדדי דלקת</a:t>
            </a:r>
            <a:r>
              <a:rPr lang="he-I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כגון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CRP</a:t>
            </a:r>
            <a:r>
              <a:rPr lang="he-I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he-IL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קשורה בהיארעות פי 2-4 יותר של אוטם סביב הפרוצדורה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19275" y="227013"/>
            <a:ext cx="440055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rtl="0" eaLnBrk="0" hangingPunct="0">
              <a:defRPr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PPMI</a:t>
            </a:r>
            <a:r>
              <a:rPr lang="he-IL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מנבאים לא תלויים להתפתחות </a:t>
            </a:r>
            <a:endParaRPr lang="en-US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he-IL" dirty="0" smtClean="0"/>
              <a:t>מסקנות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he-IL" sz="2000" dirty="0" smtClean="0"/>
              <a:t>בעבודה זו לא נכללו חולים שפיתחו סיבוך שנצפה בזמן הפרוצדורה דוגמת דסקציה/קרע של עורק, תופעת אל-זרימה, חסימה ענף צדדי ואף חולים שפיתחו כאב חריג מתמשך בזמן הפעולה. </a:t>
            </a:r>
          </a:p>
          <a:p>
            <a:pPr algn="r" rtl="1">
              <a:defRPr/>
            </a:pPr>
            <a:endParaRPr lang="he-IL" sz="2000" dirty="0"/>
          </a:p>
          <a:p>
            <a:pPr algn="r" rtl="1">
              <a:defRPr/>
            </a:pPr>
            <a:r>
              <a:rPr lang="he-IL" sz="2000" dirty="0" smtClean="0"/>
              <a:t>אנו מצביעים על אלפה דפנסין כגורם סיכון משמעותי אפשרי שיכול לקשר בין דלקת להתפתחות "</a:t>
            </a:r>
            <a:r>
              <a:rPr lang="he-IL" sz="2000" b="1" u="sng" dirty="0" smtClean="0">
                <a:solidFill>
                  <a:srgbClr val="FFFF00"/>
                </a:solidFill>
              </a:rPr>
              <a:t>סיבוך שקט</a:t>
            </a:r>
            <a:r>
              <a:rPr lang="he-IL" sz="2000" dirty="0" smtClean="0"/>
              <a:t>" של אוטם סביב צנתור כלילי יזום.</a:t>
            </a:r>
          </a:p>
          <a:p>
            <a:pPr algn="r" rtl="1">
              <a:defRPr/>
            </a:pPr>
            <a:endParaRPr lang="he-IL" sz="2000" dirty="0" smtClean="0"/>
          </a:p>
          <a:p>
            <a:pPr algn="r" rtl="1">
              <a:defRPr/>
            </a:pPr>
            <a:r>
              <a:rPr lang="he-IL" sz="2000" dirty="0" smtClean="0"/>
              <a:t>כאמור סיבוך שקט זה של אוטם סביב הצנתור מאפיין תת קבוצה שעתידה לסבול מתחלואה ותמותה מוגברים בטווח הקצר והארוך.</a:t>
            </a:r>
          </a:p>
          <a:p>
            <a:pPr marL="0" indent="0" algn="r" rtl="1">
              <a:buFont typeface="Wingdings" pitchFamily="2" charset="2"/>
              <a:buNone/>
              <a:defRPr/>
            </a:pPr>
            <a:endParaRPr lang="he-IL" sz="2000" dirty="0"/>
          </a:p>
          <a:p>
            <a:pPr algn="r" rtl="1">
              <a:defRPr/>
            </a:pPr>
            <a:r>
              <a:rPr lang="he-IL" sz="2000" dirty="0" smtClean="0"/>
              <a:t>אי לכך אנו מכוונים לזה שאלפה דפנסין מסמן קבוצה "חמה" שעתידה לסבול מתחלואה ותמותה מוגברים לאור סטטוס דלקתי ער.</a:t>
            </a:r>
          </a:p>
          <a:p>
            <a:pPr algn="r" rtl="1">
              <a:defRPr/>
            </a:pPr>
            <a:endParaRPr lang="he-IL" sz="2400" dirty="0"/>
          </a:p>
          <a:p>
            <a:pPr algn="r" rtl="1"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2212"/>
          </a:xfrm>
        </p:spPr>
        <p:txBody>
          <a:bodyPr/>
          <a:lstStyle/>
          <a:p>
            <a:pPr rtl="1">
              <a:defRPr/>
            </a:pPr>
            <a:r>
              <a:rPr lang="he-IL" dirty="0" smtClean="0"/>
              <a:t>השלכת העבודה</a:t>
            </a:r>
            <a:br>
              <a:rPr lang="he-IL" dirty="0" smtClean="0"/>
            </a:b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Font typeface="Wingdings" pitchFamily="2" charset="2"/>
              <a:buNone/>
              <a:defRPr/>
            </a:pPr>
            <a:endParaRPr lang="he-IL" sz="2000" dirty="0"/>
          </a:p>
          <a:p>
            <a:pPr algn="r" rtl="1">
              <a:defRPr/>
            </a:pPr>
            <a:r>
              <a:rPr lang="he-IL" sz="2000" dirty="0" smtClean="0"/>
              <a:t>אלפה דפנסין הינו </a:t>
            </a:r>
            <a:r>
              <a:rPr lang="he-IL" sz="2000" dirty="0" err="1" smtClean="0"/>
              <a:t>פפטיד</a:t>
            </a:r>
            <a:r>
              <a:rPr lang="he-IL" sz="2000" dirty="0" smtClean="0"/>
              <a:t> שניתן להוריד את הפרשתו דרך שימוש בתרופה הייחודית </a:t>
            </a:r>
            <a:r>
              <a:rPr lang="he-IL" sz="2000" dirty="0" err="1" smtClean="0"/>
              <a:t>כולכיצין</a:t>
            </a:r>
            <a:r>
              <a:rPr lang="he-IL" sz="2000" dirty="0" smtClean="0"/>
              <a:t>.</a:t>
            </a:r>
          </a:p>
          <a:p>
            <a:pPr algn="r" rtl="1">
              <a:defRPr/>
            </a:pPr>
            <a:endParaRPr lang="he-IL" sz="2000" dirty="0"/>
          </a:p>
          <a:p>
            <a:pPr algn="r" rtl="1">
              <a:defRPr/>
            </a:pPr>
            <a:r>
              <a:rPr lang="he-IL" sz="2000" dirty="0" err="1" smtClean="0"/>
              <a:t>כולכיצין</a:t>
            </a:r>
            <a:r>
              <a:rPr lang="he-IL" sz="2000" dirty="0" smtClean="0"/>
              <a:t> מייצב </a:t>
            </a:r>
            <a:r>
              <a:rPr lang="he-IL" sz="2000" dirty="0" err="1" smtClean="0"/>
              <a:t>נויטרופילים</a:t>
            </a:r>
            <a:r>
              <a:rPr lang="he-IL" sz="2000" dirty="0" smtClean="0"/>
              <a:t> ומונע הפרשת אלפה דפנסין.</a:t>
            </a:r>
          </a:p>
          <a:p>
            <a:pPr algn="r" rtl="1">
              <a:defRPr/>
            </a:pPr>
            <a:endParaRPr lang="he-IL" sz="2000" dirty="0" smtClean="0"/>
          </a:p>
          <a:p>
            <a:pPr algn="r" rtl="1">
              <a:defRPr/>
            </a:pPr>
            <a:r>
              <a:rPr lang="he-IL" sz="2400" b="1" dirty="0" smtClean="0">
                <a:solidFill>
                  <a:srgbClr val="FFFF00"/>
                </a:solidFill>
              </a:rPr>
              <a:t>נתון זה יכול להוות רציונל למתן מתמשך של </a:t>
            </a:r>
            <a:r>
              <a:rPr lang="he-IL" sz="2400" b="1" dirty="0" err="1" smtClean="0">
                <a:solidFill>
                  <a:srgbClr val="FFFF00"/>
                </a:solidFill>
              </a:rPr>
              <a:t>כולכיצין</a:t>
            </a:r>
            <a:r>
              <a:rPr lang="he-IL" sz="2400" b="1" dirty="0" smtClean="0">
                <a:solidFill>
                  <a:srgbClr val="FFFF00"/>
                </a:solidFill>
              </a:rPr>
              <a:t> לתת קבוצה "חמה"/ערה דלקתית זו עם רמה מוגברת של אלפה דפנסין למניעת תחלואה ותמותה נלווים.</a:t>
            </a:r>
            <a:endParaRPr lang="he-IL" sz="2400" b="1" dirty="0">
              <a:solidFill>
                <a:srgbClr val="FFFF00"/>
              </a:solidFill>
            </a:endParaRPr>
          </a:p>
          <a:p>
            <a:pPr algn="r" rtl="1">
              <a:defRPr/>
            </a:pPr>
            <a:endParaRPr lang="he-IL" sz="2000" dirty="0" smtClean="0"/>
          </a:p>
          <a:p>
            <a:pPr marL="0" indent="0" algn="r" rtl="1">
              <a:buFont typeface="Wingdings" pitchFamily="2" charset="2"/>
              <a:buNone/>
              <a:defRPr/>
            </a:pPr>
            <a:endParaRPr lang="he-IL" sz="2000" dirty="0" smtClean="0"/>
          </a:p>
          <a:p>
            <a:pPr algn="r" rtl="1">
              <a:defRPr/>
            </a:pPr>
            <a:endParaRPr lang="he-IL" sz="2400" dirty="0"/>
          </a:p>
          <a:p>
            <a:pPr algn="r" rtl="1"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2979738" y="881063"/>
            <a:ext cx="3395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400">
                <a:latin typeface="Arial" pitchFamily="34" charset="0"/>
              </a:rPr>
              <a:t>תודה!</a:t>
            </a:r>
          </a:p>
        </p:txBody>
      </p:sp>
      <p:sp>
        <p:nvSpPr>
          <p:cNvPr id="102403" name="TextBox 2"/>
          <p:cNvSpPr txBox="1">
            <a:spLocks noChangeArrowheads="1"/>
          </p:cNvSpPr>
          <p:nvPr/>
        </p:nvSpPr>
        <p:spPr bwMode="auto">
          <a:xfrm>
            <a:off x="1735138" y="2252663"/>
            <a:ext cx="569912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500">
                <a:latin typeface="Arial" pitchFamily="34" charset="0"/>
              </a:rPr>
              <a:t>לד"ר רמי אבו פנה אשר הרחיב את אופקיי, ליווה אותי ולימד אותי לאורך כל הפרויקט</a:t>
            </a:r>
            <a:endParaRPr lang="en-US" altLang="he-IL" sz="2500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500">
                <a:latin typeface="Arial" pitchFamily="34" charset="0"/>
              </a:rPr>
              <a:t>תודה על הזמן הרב ועל ההשקעה.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>
                <a:latin typeface="Arial" pitchFamily="34" charset="0"/>
              </a:rPr>
              <a:t> </a:t>
            </a:r>
            <a:endParaRPr lang="en-US" altLang="he-IL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000">
                <a:latin typeface="Arial" pitchFamily="34" charset="0"/>
              </a:rPr>
              <a:t>למכון הלב ולצוות חדר צנתורים בבי"ח הלל יפה, חדרה ולצוות המעבדה לביוכימיה קלינית בבי"ח הדסה עין כרם, ירושלים.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617538" y="1817688"/>
          <a:ext cx="7769226" cy="4024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4613"/>
                <a:gridCol w="3884613"/>
              </a:tblGrid>
              <a:tr h="44714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גורמי</a:t>
                      </a:r>
                      <a:r>
                        <a:rPr lang="he-IL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רקע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אחוז (מספר החולים)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</a:tr>
              <a:tr h="44714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חסימה של ענף משנה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57.3 (961)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</a:tr>
              <a:tr h="44714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זרימה איטית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9.3 (156)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</a:tr>
              <a:tr h="44714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תופעת אמבולזציה דסטאלית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3.3 (55)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</a:tr>
              <a:tr h="44714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נוכחות</a:t>
                      </a:r>
                      <a:r>
                        <a:rPr lang="he-IL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קריש דם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4.1 (69)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</a:tr>
              <a:tr h="44714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קרע בדופן העורק שמפריע לזרימה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4.0 (67)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</a:tr>
              <a:tr h="44714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הפרעה לזרימה דרך מעקפים טבעיים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0.1 (2)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</a:tr>
              <a:tr h="44714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אחר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0.9 (15)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</a:tr>
              <a:tr h="44714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bg2"/>
                          </a:solidFill>
                          <a:effectLst/>
                        </a:rPr>
                        <a:t>גורם מכני בלתי מזוהה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21.0 (352)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121949" marB="121949" anchor="b"/>
                </a:tc>
              </a:tr>
            </a:tbl>
          </a:graphicData>
        </a:graphic>
      </p:graphicFrame>
      <p:sp>
        <p:nvSpPr>
          <p:cNvPr id="46114" name="Rectangle 2"/>
          <p:cNvSpPr>
            <a:spLocks noChangeArrowheads="1"/>
          </p:cNvSpPr>
          <p:nvPr/>
        </p:nvSpPr>
        <p:spPr bwMode="auto">
          <a:xfrm>
            <a:off x="911225" y="373063"/>
            <a:ext cx="7323138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en-US">
                <a:solidFill>
                  <a:srgbClr val="FFFF66"/>
                </a:solidFill>
              </a:rPr>
              <a:t>Periprocedural MI</a:t>
            </a:r>
          </a:p>
          <a:p>
            <a:pPr algn="ctr" rtl="0" eaLnBrk="1" hangingPunct="1"/>
            <a:r>
              <a:rPr lang="he-IL" altLang="en-US" sz="2800">
                <a:solidFill>
                  <a:srgbClr val="FF9966"/>
                </a:solidFill>
              </a:rPr>
              <a:t>מנגנון</a:t>
            </a:r>
            <a:endParaRPr lang="en-US" altLang="en-US" sz="280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2"/>
          <p:cNvSpPr txBox="1">
            <a:spLocks/>
          </p:cNvSpPr>
          <p:nvPr/>
        </p:nvSpPr>
        <p:spPr bwMode="auto">
          <a:xfrm>
            <a:off x="0" y="5595938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400"/>
              <a:t>From: Frequency, causes, predictors, and clinical significance of peri-procedural myocardial infarction following percutaneous coronary intervention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/>
              <a:t>Eur Heart J. 2013;34(22):1662-1669. doi:10.1093/eurheartj/eht048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/>
              <a:t>Eur Heart J | Published on behalf of the European Society of Cardiology. All rights reserved. © The Author 2013. For permissions please email: journals.permissions@oup.com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>
              <a:solidFill>
                <a:srgbClr val="FFFFFF"/>
              </a:solidFill>
            </a:endParaRPr>
          </a:p>
        </p:txBody>
      </p:sp>
      <p:cxnSp>
        <p:nvCxnSpPr>
          <p:cNvPr id="47108" name="Straight Connector 8"/>
          <p:cNvCxnSpPr>
            <a:cxnSpLocks noChangeShapeType="1"/>
          </p:cNvCxnSpPr>
          <p:nvPr/>
        </p:nvCxnSpPr>
        <p:spPr bwMode="auto">
          <a:xfrm>
            <a:off x="0" y="551815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2173288" y="2079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>
                <a:solidFill>
                  <a:srgbClr val="FFFF66"/>
                </a:solidFill>
              </a:rPr>
              <a:t>השלכה פרוגנוסטית</a:t>
            </a:r>
            <a:endParaRPr lang="en-US" altLang="he-IL">
              <a:solidFill>
                <a:srgbClr val="FFFF66"/>
              </a:solidFill>
            </a:endParaRPr>
          </a:p>
        </p:txBody>
      </p:sp>
      <p:pic>
        <p:nvPicPr>
          <p:cNvPr id="47110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28700"/>
            <a:ext cx="59436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2"/>
          <p:cNvSpPr txBox="1">
            <a:spLocks/>
          </p:cNvSpPr>
          <p:nvPr/>
        </p:nvSpPr>
        <p:spPr bwMode="auto">
          <a:xfrm>
            <a:off x="0" y="5595938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400"/>
              <a:t>From: Frequency, causes, predictors, and clinical significance of peri-procedural myocardial infarction following percutaneous coronary intervention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/>
              <a:t>Eur Heart J. 2013;34(22):1662-1669. doi:10.1093/eurheartj/eht048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200"/>
              <a:t>Eur Heart J | Published on behalf of the European Society of Cardiology. All rights reserved. © The Author 2013. For permissions please email: journals.permissions@oup.com</a:t>
            </a: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>
              <a:solidFill>
                <a:srgbClr val="FFFFFF"/>
              </a:solidFill>
            </a:endParaRPr>
          </a:p>
        </p:txBody>
      </p:sp>
      <p:cxnSp>
        <p:nvCxnSpPr>
          <p:cNvPr id="48132" name="Straight Connector 8"/>
          <p:cNvCxnSpPr>
            <a:cxnSpLocks noChangeShapeType="1"/>
          </p:cNvCxnSpPr>
          <p:nvPr/>
        </p:nvCxnSpPr>
        <p:spPr bwMode="auto">
          <a:xfrm>
            <a:off x="0" y="551815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e-IL" altLang="he-IL" sz="1400"/>
          </a:p>
        </p:txBody>
      </p:sp>
      <p:pic>
        <p:nvPicPr>
          <p:cNvPr id="48134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28700"/>
            <a:ext cx="59436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Box 3"/>
          <p:cNvSpPr txBox="1">
            <a:spLocks noChangeArrowheads="1"/>
          </p:cNvSpPr>
          <p:nvPr/>
        </p:nvSpPr>
        <p:spPr bwMode="auto">
          <a:xfrm>
            <a:off x="2173288" y="2079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>
                <a:solidFill>
                  <a:srgbClr val="FFFF66"/>
                </a:solidFill>
              </a:rPr>
              <a:t>השלכה פרוגנוסטית</a:t>
            </a:r>
            <a:endParaRPr lang="en-US" altLang="he-IL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-Blue Marble">
  <a:themeElements>
    <a:clrScheme name="">
      <a:dk1>
        <a:srgbClr val="000000"/>
      </a:dk1>
      <a:lt1>
        <a:srgbClr val="FFFFFF"/>
      </a:lt1>
      <a:dk2>
        <a:srgbClr val="0C0448"/>
      </a:dk2>
      <a:lt2>
        <a:srgbClr val="FFFF66"/>
      </a:lt2>
      <a:accent1>
        <a:srgbClr val="FF9966"/>
      </a:accent1>
      <a:accent2>
        <a:srgbClr val="FFFF66"/>
      </a:accent2>
      <a:accent3>
        <a:srgbClr val="AAAAB1"/>
      </a:accent3>
      <a:accent4>
        <a:srgbClr val="DADADA"/>
      </a:accent4>
      <a:accent5>
        <a:srgbClr val="FFCAB8"/>
      </a:accent5>
      <a:accent6>
        <a:srgbClr val="E7E75C"/>
      </a:accent6>
      <a:hlink>
        <a:srgbClr val="00CC66"/>
      </a:hlink>
      <a:folHlink>
        <a:srgbClr val="6699FF"/>
      </a:folHlink>
    </a:clrScheme>
    <a:fontScheme name="CG-Blue Marb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G-Blue Marb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-Blue Marb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-Blue Marb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-Blue Marb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-Blue Marb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-Blue Marb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-Blue Marb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-Blue Marble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FF6600"/>
        </a:accent1>
        <a:accent2>
          <a:srgbClr val="FF9933"/>
        </a:accent2>
        <a:accent3>
          <a:srgbClr val="AAAAB8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33CCFF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Arial"/>
    </a:majorFont>
    <a:minorFont>
      <a:latin typeface="Garamond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Arial"/>
    </a:majorFont>
    <a:minorFont>
      <a:latin typeface="Garamond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Arial"/>
    </a:majorFont>
    <a:minorFont>
      <a:latin typeface="Garamond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D90B922E-E04A-4C81-AAE4-30A0A9E0F501}"/>
</file>

<file path=customXml/itemProps2.xml><?xml version="1.0" encoding="utf-8"?>
<ds:datastoreItem xmlns:ds="http://schemas.openxmlformats.org/officeDocument/2006/customXml" ds:itemID="{EC0F5DC8-FA6A-4762-B768-4A014F42CC74}"/>
</file>

<file path=docProps/app.xml><?xml version="1.0" encoding="utf-8"?>
<Properties xmlns="http://schemas.openxmlformats.org/officeDocument/2006/extended-properties" xmlns:vt="http://schemas.openxmlformats.org/officeDocument/2006/docPropsVTypes">
  <Template>CG-Blue Marble</Template>
  <TotalTime>2590</TotalTime>
  <Words>3045</Words>
  <Application>Microsoft Office PowerPoint</Application>
  <PresentationFormat>‫הצגה על המסך (4:3)</PresentationFormat>
  <Paragraphs>613</Paragraphs>
  <Slides>62</Slides>
  <Notes>13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4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62</vt:i4>
      </vt:variant>
    </vt:vector>
  </HeadingPairs>
  <TitlesOfParts>
    <vt:vector size="78" baseType="lpstr">
      <vt:lpstr>Arial</vt:lpstr>
      <vt:lpstr>Times</vt:lpstr>
      <vt:lpstr>Garamond</vt:lpstr>
      <vt:lpstr>Wingdings</vt:lpstr>
      <vt:lpstr>ヒラギノ角ゴ Pro W3</vt:lpstr>
      <vt:lpstr>Calibri</vt:lpstr>
      <vt:lpstr>Symbol</vt:lpstr>
      <vt:lpstr>Tahoma</vt:lpstr>
      <vt:lpstr>Minion-Regular</vt:lpstr>
      <vt:lpstr>HelveticaNeue-Bold</vt:lpstr>
      <vt:lpstr>MS PGothic</vt:lpstr>
      <vt:lpstr>CG-Blue Marble</vt:lpstr>
      <vt:lpstr>Stream</vt:lpstr>
      <vt:lpstr>1_Stream</vt:lpstr>
      <vt:lpstr>2_Stream</vt:lpstr>
      <vt:lpstr>Chart</vt:lpstr>
      <vt:lpstr> -פרויקט מחקר במדעי החיים   התפקיד של הפפטיד אלפה דפנסין בהתפתחות אוטם לאחר צנתור התערבותי   A New Look at an Old Topic</vt:lpstr>
      <vt:lpstr>Periprocedural Myocardial Infarctions</vt:lpstr>
      <vt:lpstr> לאוטם סביב הפרוצדורהSCAI וה ESC/ACCF/AHA/WHF הגדרות ה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Pathogenesis, prevention and management of alpha-defensin mediated inflammatory thrombosis</vt:lpstr>
      <vt:lpstr>מצגת של PowerPoint</vt:lpstr>
      <vt:lpstr>מטרת המחקר</vt:lpstr>
      <vt:lpstr>השערת המחקר</vt:lpstr>
      <vt:lpstr>שיטות המחקר</vt:lpstr>
      <vt:lpstr>EXCLUSION CRITERIA</vt:lpstr>
      <vt:lpstr>EXCLUSION CRITERIA</vt:lpstr>
      <vt:lpstr>בדיקות דם</vt:lpstr>
      <vt:lpstr>שיטות</vt:lpstr>
      <vt:lpstr>שיטות</vt:lpstr>
      <vt:lpstr>שיטות</vt:lpstr>
      <vt:lpstr>תוצאות</vt:lpstr>
      <vt:lpstr>מצגת של PowerPoint</vt:lpstr>
      <vt:lpstr>מצגת של PowerPoint</vt:lpstr>
      <vt:lpstr>מצגת של PowerPoint</vt:lpstr>
      <vt:lpstr>מסקנות</vt:lpstr>
      <vt:lpstr>השלכת העבודה </vt:lpstr>
      <vt:lpstr>מצגת של PowerPoint</vt:lpstr>
    </vt:vector>
  </TitlesOfParts>
  <Company>Mayo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התפקיד של הפפטיד אלפה דפנסין בהתפתחות אוטם לאחר צנתור התערבותי</dc:title>
  <dc:creator>Naama Asulin</dc:creator>
  <cp:keywords/>
  <dc:description/>
  <cp:lastModifiedBy>oripa</cp:lastModifiedBy>
  <cp:revision>112</cp:revision>
  <cp:lastPrinted>2000-10-11T22:44:13Z</cp:lastPrinted>
  <dcterms:created xsi:type="dcterms:W3CDTF">2008-10-23T18:58:18Z</dcterms:created>
  <dcterms:modified xsi:type="dcterms:W3CDTF">2017-08-10T10:04:52Z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